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</p:sldIdLst>
  <p:sldSz cy="5143500" cx="9144000"/>
  <p:notesSz cx="6858000" cy="9144000"/>
  <p:embeddedFontLst>
    <p:embeddedFont>
      <p:font typeface="Figtree"/>
      <p:regular r:id="rId86"/>
      <p:bold r:id="rId87"/>
      <p:italic r:id="rId88"/>
      <p:boldItalic r:id="rId89"/>
    </p:embeddedFont>
    <p:embeddedFont>
      <p:font typeface="Figtree ExtraBold"/>
      <p:bold r:id="rId90"/>
      <p:boldItalic r:id="rId91"/>
    </p:embeddedFont>
    <p:embeddedFont>
      <p:font typeface="Arimo"/>
      <p:regular r:id="rId92"/>
      <p:bold r:id="rId93"/>
      <p:italic r:id="rId94"/>
      <p:boldItalic r:id="rId95"/>
    </p:embeddedFont>
    <p:embeddedFont>
      <p:font typeface="Arvo"/>
      <p:regular r:id="rId96"/>
      <p:bold r:id="rId97"/>
      <p:italic r:id="rId98"/>
      <p:boldItalic r:id="rId99"/>
    </p:embeddedFont>
    <p:embeddedFont>
      <p:font typeface="Albert Sans Light"/>
      <p:regular r:id="rId100"/>
      <p:bold r:id="rId101"/>
      <p:italic r:id="rId102"/>
      <p:boldItalic r:id="rId103"/>
    </p:embeddedFont>
    <p:embeddedFont>
      <p:font typeface="Bodoni"/>
      <p:regular r:id="rId104"/>
      <p:bold r:id="rId105"/>
      <p:italic r:id="rId106"/>
      <p:boldItalic r:id="rId107"/>
    </p:embeddedFont>
    <p:embeddedFont>
      <p:font typeface="Albert Sans"/>
      <p:regular r:id="rId108"/>
      <p:bold r:id="rId109"/>
      <p:italic r:id="rId110"/>
      <p:boldItalic r:id="rId1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12" roundtripDataSignature="AMtx7mgo5bSeg6KJVoZkiBA1LKo6iQk6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F70465A-F3A2-4F5E-A778-8A80C3548CD6}">
  <a:tblStyle styleId="{2F70465A-F3A2-4F5E-A778-8A80C3548CD6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CE7"/>
          </a:solidFill>
        </a:fill>
      </a:tcStyle>
    </a:wholeTbl>
    <a:band1H>
      <a:tcTxStyle/>
      <a:tcStyle>
        <a:fill>
          <a:solidFill>
            <a:srgbClr val="D1D7CB"/>
          </a:solidFill>
        </a:fill>
      </a:tcStyle>
    </a:band1H>
    <a:band2H>
      <a:tcTxStyle/>
    </a:band2H>
    <a:band1V>
      <a:tcTxStyle/>
      <a:tcStyle>
        <a:fill>
          <a:solidFill>
            <a:srgbClr val="D1D7CB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4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4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3053" orient="horz"/>
        <p:guide pos="2871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Bodoni-boldItalic.fntdata"/><Relationship Id="rId106" Type="http://schemas.openxmlformats.org/officeDocument/2006/relationships/font" Target="fonts/Bodoni-italic.fntdata"/><Relationship Id="rId105" Type="http://schemas.openxmlformats.org/officeDocument/2006/relationships/font" Target="fonts/Bodoni-bold.fntdata"/><Relationship Id="rId104" Type="http://schemas.openxmlformats.org/officeDocument/2006/relationships/font" Target="fonts/Bodoni-regular.fntdata"/><Relationship Id="rId109" Type="http://schemas.openxmlformats.org/officeDocument/2006/relationships/font" Target="fonts/AlbertSans-bold.fntdata"/><Relationship Id="rId108" Type="http://schemas.openxmlformats.org/officeDocument/2006/relationships/font" Target="fonts/AlbertSans-regular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AlbertSansLight-boldItalic.fntdata"/><Relationship Id="rId102" Type="http://schemas.openxmlformats.org/officeDocument/2006/relationships/font" Target="fonts/AlbertSansLight-italic.fntdata"/><Relationship Id="rId101" Type="http://schemas.openxmlformats.org/officeDocument/2006/relationships/font" Target="fonts/AlbertSansLight-bold.fntdata"/><Relationship Id="rId100" Type="http://schemas.openxmlformats.org/officeDocument/2006/relationships/font" Target="fonts/AlbertSansLight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Arimo-boldItalic.fntdata"/><Relationship Id="rId94" Type="http://schemas.openxmlformats.org/officeDocument/2006/relationships/font" Target="fonts/Arimo-italic.fntdata"/><Relationship Id="rId97" Type="http://schemas.openxmlformats.org/officeDocument/2006/relationships/font" Target="fonts/Arvo-bold.fntdata"/><Relationship Id="rId96" Type="http://schemas.openxmlformats.org/officeDocument/2006/relationships/font" Target="fonts/Arvo-regular.fntdata"/><Relationship Id="rId11" Type="http://schemas.openxmlformats.org/officeDocument/2006/relationships/slide" Target="slides/slide5.xml"/><Relationship Id="rId99" Type="http://schemas.openxmlformats.org/officeDocument/2006/relationships/font" Target="fonts/Arvo-boldItalic.fntdata"/><Relationship Id="rId10" Type="http://schemas.openxmlformats.org/officeDocument/2006/relationships/slide" Target="slides/slide4.xml"/><Relationship Id="rId98" Type="http://schemas.openxmlformats.org/officeDocument/2006/relationships/font" Target="fonts/Arv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FigtreeExtraBold-boldItalic.fntdata"/><Relationship Id="rId90" Type="http://schemas.openxmlformats.org/officeDocument/2006/relationships/font" Target="fonts/FigtreeExtraBold-bold.fntdata"/><Relationship Id="rId93" Type="http://schemas.openxmlformats.org/officeDocument/2006/relationships/font" Target="fonts/Arimo-bold.fntdata"/><Relationship Id="rId92" Type="http://schemas.openxmlformats.org/officeDocument/2006/relationships/font" Target="fonts/Arimo-regular.fntdata"/><Relationship Id="rId15" Type="http://schemas.openxmlformats.org/officeDocument/2006/relationships/slide" Target="slides/slide9.xml"/><Relationship Id="rId110" Type="http://schemas.openxmlformats.org/officeDocument/2006/relationships/font" Target="fonts/AlbertSans-italic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12" Type="http://customschemas.google.com/relationships/presentationmetadata" Target="metadata"/><Relationship Id="rId111" Type="http://schemas.openxmlformats.org/officeDocument/2006/relationships/font" Target="fonts/AlbertSans-boldItalic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font" Target="fonts/Figtree-regular.fntdata"/><Relationship Id="rId85" Type="http://schemas.openxmlformats.org/officeDocument/2006/relationships/slide" Target="slides/slide79.xml"/><Relationship Id="rId88" Type="http://schemas.openxmlformats.org/officeDocument/2006/relationships/font" Target="fonts/Figtree-italic.fntdata"/><Relationship Id="rId87" Type="http://schemas.openxmlformats.org/officeDocument/2006/relationships/font" Target="fonts/Figtree-bold.fntdata"/><Relationship Id="rId89" Type="http://schemas.openxmlformats.org/officeDocument/2006/relationships/font" Target="fonts/Figtree-boldItalic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cale.flexiple.com/illustrations/" TargetMode="External"/><Relationship Id="rId3" Type="http://schemas.openxmlformats.org/officeDocument/2006/relationships/hyperlink" Target="https://pixabay.com/photos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f105e33cad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2f105e33ca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Cover Half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Gambar vector bisa didownload di: </a:t>
            </a:r>
            <a:r>
              <a:rPr lang="es" u="sng">
                <a:solidFill>
                  <a:schemeClr val="hlink"/>
                </a:solidFill>
                <a:hlinkClick r:id="rId2"/>
              </a:rPr>
              <a:t>https://scale.flexiple.com/illustrations/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Jika ingin foto free royalty bisa download di: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https://pixabay.com/photos/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f105e33cad_0_9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2f105e33cad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711ed3f275_0_7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2711ed3f275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4b9a01119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4b9a01119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7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7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7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7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7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7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7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7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7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8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8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8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8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8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9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7" name="Google Shape;687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9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9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Google Shape;717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9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9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9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6982851867_4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g26982851867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6982851867_2_1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gtree"/>
              <a:buNone/>
              <a:defRPr sz="5200">
                <a:latin typeface="Figtree"/>
                <a:ea typeface="Figtree"/>
                <a:cs typeface="Figtree"/>
                <a:sym typeface="Figt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gtree"/>
              <a:buNone/>
              <a:defRPr sz="5200">
                <a:latin typeface="Figtree"/>
                <a:ea typeface="Figtree"/>
                <a:cs typeface="Figtree"/>
                <a:sym typeface="Figtre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gtree"/>
              <a:buNone/>
              <a:defRPr sz="5200">
                <a:latin typeface="Figtree"/>
                <a:ea typeface="Figtree"/>
                <a:cs typeface="Figtree"/>
                <a:sym typeface="Figtre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gtree"/>
              <a:buNone/>
              <a:defRPr sz="5200">
                <a:latin typeface="Figtree"/>
                <a:ea typeface="Figtree"/>
                <a:cs typeface="Figtree"/>
                <a:sym typeface="Figtre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gtree"/>
              <a:buNone/>
              <a:defRPr sz="5200">
                <a:latin typeface="Figtree"/>
                <a:ea typeface="Figtree"/>
                <a:cs typeface="Figtree"/>
                <a:sym typeface="Figtre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gtree"/>
              <a:buNone/>
              <a:defRPr sz="5200">
                <a:latin typeface="Figtree"/>
                <a:ea typeface="Figtree"/>
                <a:cs typeface="Figtree"/>
                <a:sym typeface="Figtre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gtree"/>
              <a:buNone/>
              <a:defRPr sz="5200">
                <a:latin typeface="Figtree"/>
                <a:ea typeface="Figtree"/>
                <a:cs typeface="Figtree"/>
                <a:sym typeface="Figtre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gtree"/>
              <a:buNone/>
              <a:defRPr sz="5200">
                <a:latin typeface="Figtree"/>
                <a:ea typeface="Figtree"/>
                <a:cs typeface="Figtree"/>
                <a:sym typeface="Figtre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gtree"/>
              <a:buNone/>
              <a:defRPr sz="5200"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11" name="Google Shape;11;g26982851867_2_1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9pPr>
          </a:lstStyle>
          <a:p/>
        </p:txBody>
      </p:sp>
      <p:sp>
        <p:nvSpPr>
          <p:cNvPr id="12" name="Google Shape;12;g26982851867_2_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frame ">
  <p:cSld name="BLANK_1_1_1">
    <p:bg>
      <p:bgPr>
        <a:solidFill>
          <a:srgbClr val="043170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81" name="Google Shape;81;p49"/>
          <p:cNvSpPr txBox="1"/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82" name="Google Shape;82;p49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1 1">
  <p:cSld name="SECTION_HEADER_2_1"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4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5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86" name="Google Shape;86;p54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AND_BODY_2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55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90" name="Google Shape;90;p5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91" name="Google Shape;91;p55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1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6"/>
          <p:cNvSpPr txBox="1"/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4" name="Google Shape;94;p5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5" name="Google Shape;95;p56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fmla="val 0" name="adj1"/>
              <a:gd fmla="val 50000" name="adj2"/>
            </a:avLst>
          </a:prstGeom>
          <a:solidFill>
            <a:srgbClr val="0431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6"/>
          <p:cNvSpPr txBox="1"/>
          <p:nvPr>
            <p:ph idx="1" type="subTitle"/>
          </p:nvPr>
        </p:nvSpPr>
        <p:spPr>
          <a:xfrm>
            <a:off x="4675100" y="2968204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cxnSp>
        <p:nvCxnSpPr>
          <p:cNvPr id="97" name="Google Shape;97;p56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1">
  <p:cSld name="TITLE_AND_TWO_COLUMNS_2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57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5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2" name="Google Shape;102;p57"/>
          <p:cNvSpPr txBox="1"/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57"/>
          <p:cNvSpPr txBox="1"/>
          <p:nvPr>
            <p:ph idx="1" type="subTitle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4" name="Google Shape;104;p57"/>
          <p:cNvSpPr txBox="1"/>
          <p:nvPr>
            <p:ph idx="2" type="ctrTitle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5" name="Google Shape;105;p57"/>
          <p:cNvSpPr txBox="1"/>
          <p:nvPr>
            <p:ph idx="3" type="subTitle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6" name="Google Shape;106;p57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58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10" name="Google Shape;110;p5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1" name="Google Shape;111;p58"/>
          <p:cNvSpPr txBox="1"/>
          <p:nvPr>
            <p:ph idx="2" type="ctrTitle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Google Shape;112;p58"/>
          <p:cNvSpPr txBox="1"/>
          <p:nvPr>
            <p:ph idx="1" type="subTitle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3" name="Google Shape;113;p58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4" name="Google Shape;114;p58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58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58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117" name="Google Shape;117;p58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" name="Google Shape;118;p58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TITLE_AND_TWO_COLUMNS_1_1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9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59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3" name="Google Shape;123;p59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4" name="Google Shape;124;p59"/>
          <p:cNvSpPr txBox="1"/>
          <p:nvPr>
            <p:ph idx="3" type="subTitle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5" name="Google Shape;125;p59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6" name="Google Shape;126;p59"/>
          <p:cNvSpPr txBox="1"/>
          <p:nvPr>
            <p:ph idx="5" type="subTitle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7" name="Google Shape;127;p59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8" name="Google Shape;128;p5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29" name="Google Shape;129;p59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Google Shape;130;p59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59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59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cap="flat" cmpd="sng" w="381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p59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" name="Google Shape;134;p59"/>
          <p:cNvSpPr txBox="1"/>
          <p:nvPr>
            <p:ph idx="8" type="subTitle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5" name="Google Shape;135;p59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6" name="Google Shape;136;p59"/>
          <p:cNvSpPr txBox="1"/>
          <p:nvPr>
            <p:ph idx="13" type="subTitle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7" name="Google Shape;137;p59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8" name="Google Shape;138;p59"/>
          <p:cNvSpPr txBox="1"/>
          <p:nvPr>
            <p:ph idx="15" type="subTitle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ome text slide 2">
  <p:cSld name="BIG_NUMBER_2"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0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0431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0"/>
          <p:cNvSpPr txBox="1"/>
          <p:nvPr>
            <p:ph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b="1"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6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3" name="Google Shape;143;p60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ome text slide 1">
  <p:cSld name="BIG_NUMBER_1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0431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61"/>
          <p:cNvSpPr txBox="1"/>
          <p:nvPr>
            <p:ph type="title"/>
          </p:nvPr>
        </p:nvSpPr>
        <p:spPr>
          <a:xfrm>
            <a:off x="742950" y="832600"/>
            <a:ext cx="77295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6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8" name="Google Shape;148;p61"/>
          <p:cNvSpPr txBox="1"/>
          <p:nvPr>
            <p:ph idx="1" type="subTitle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61"/>
          <p:cNvSpPr txBox="1"/>
          <p:nvPr>
            <p:ph idx="2" type="title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61"/>
          <p:cNvSpPr txBox="1"/>
          <p:nvPr>
            <p:ph idx="3" type="subTitle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61"/>
          <p:cNvSpPr txBox="1"/>
          <p:nvPr>
            <p:ph idx="4" type="title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61"/>
          <p:cNvSpPr txBox="1"/>
          <p:nvPr>
            <p:ph idx="5" type="subTitle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">
  <p:cSld name="BLANK_1_1"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2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0431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s and descriptions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f105e33cad_0_14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>
                <a:solidFill>
                  <a:srgbClr val="FFFFFF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b="1">
                <a:latin typeface="Figtree"/>
                <a:ea typeface="Figtree"/>
                <a:cs typeface="Figtree"/>
                <a:sym typeface="Figtre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b="1">
                <a:latin typeface="Figtree"/>
                <a:ea typeface="Figtree"/>
                <a:cs typeface="Figtree"/>
                <a:sym typeface="Figtre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b="1">
                <a:latin typeface="Figtree"/>
                <a:ea typeface="Figtree"/>
                <a:cs typeface="Figtree"/>
                <a:sym typeface="Figtre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b="1">
                <a:latin typeface="Figtree"/>
                <a:ea typeface="Figtree"/>
                <a:cs typeface="Figtree"/>
                <a:sym typeface="Figtre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b="1">
                <a:latin typeface="Figtree"/>
                <a:ea typeface="Figtree"/>
                <a:cs typeface="Figtree"/>
                <a:sym typeface="Figtre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b="1">
                <a:latin typeface="Figtree"/>
                <a:ea typeface="Figtree"/>
                <a:cs typeface="Figtree"/>
                <a:sym typeface="Figtre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b="1">
                <a:latin typeface="Figtree"/>
                <a:ea typeface="Figtree"/>
                <a:cs typeface="Figtree"/>
                <a:sym typeface="Figtre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b="1"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15" name="Google Shape;15;g2f105e33cad_0_1464"/>
          <p:cNvSpPr txBox="1"/>
          <p:nvPr>
            <p:ph idx="1" type="subTitle"/>
          </p:nvPr>
        </p:nvSpPr>
        <p:spPr>
          <a:xfrm>
            <a:off x="656250" y="2233331"/>
            <a:ext cx="2421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"/>
              <a:buNone/>
              <a:defRPr sz="1400">
                <a:solidFill>
                  <a:srgbClr val="FFFFFF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g2f105e33cad_0_1464"/>
          <p:cNvSpPr txBox="1"/>
          <p:nvPr>
            <p:ph idx="2" type="subTitle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1900">
                <a:solidFill>
                  <a:srgbClr val="FFFFFF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17" name="Google Shape;17;g2f105e33cad_0_1464"/>
          <p:cNvSpPr txBox="1"/>
          <p:nvPr>
            <p:ph idx="3" type="subTitle"/>
          </p:nvPr>
        </p:nvSpPr>
        <p:spPr>
          <a:xfrm>
            <a:off x="3361350" y="2233331"/>
            <a:ext cx="2421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1400">
                <a:solidFill>
                  <a:srgbClr val="FFFFFF"/>
                </a:solidFill>
                <a:latin typeface="Albert Sans Light"/>
                <a:ea typeface="Albert Sans Light"/>
                <a:cs typeface="Albert Sans Light"/>
                <a:sym typeface="Albert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9pPr>
          </a:lstStyle>
          <a:p/>
        </p:txBody>
      </p:sp>
      <p:sp>
        <p:nvSpPr>
          <p:cNvPr id="18" name="Google Shape;18;g2f105e33cad_0_1464"/>
          <p:cNvSpPr txBox="1"/>
          <p:nvPr>
            <p:ph idx="4" type="subTitle"/>
          </p:nvPr>
        </p:nvSpPr>
        <p:spPr>
          <a:xfrm>
            <a:off x="3361350" y="1898831"/>
            <a:ext cx="2421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1900">
                <a:solidFill>
                  <a:srgbClr val="FFFFFF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19" name="Google Shape;19;g2f105e33cad_0_1464"/>
          <p:cNvSpPr txBox="1"/>
          <p:nvPr>
            <p:ph idx="5" type="subTitle"/>
          </p:nvPr>
        </p:nvSpPr>
        <p:spPr>
          <a:xfrm>
            <a:off x="6066450" y="2233331"/>
            <a:ext cx="2421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1400">
                <a:solidFill>
                  <a:srgbClr val="FFFFFF"/>
                </a:solidFill>
                <a:latin typeface="Albert Sans Light"/>
                <a:ea typeface="Albert Sans Light"/>
                <a:cs typeface="Albert Sans Light"/>
                <a:sym typeface="Albert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2800">
                <a:latin typeface="Albert Sans Light"/>
                <a:ea typeface="Albert Sans Light"/>
                <a:cs typeface="Albert Sans Light"/>
                <a:sym typeface="Albert Sans Light"/>
              </a:defRPr>
            </a:lvl9pPr>
          </a:lstStyle>
          <a:p/>
        </p:txBody>
      </p:sp>
      <p:sp>
        <p:nvSpPr>
          <p:cNvPr id="20" name="Google Shape;20;g2f105e33cad_0_1464"/>
          <p:cNvSpPr txBox="1"/>
          <p:nvPr>
            <p:ph idx="6" type="subTitle"/>
          </p:nvPr>
        </p:nvSpPr>
        <p:spPr>
          <a:xfrm>
            <a:off x="6066450" y="1898831"/>
            <a:ext cx="2421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1900">
                <a:solidFill>
                  <a:srgbClr val="FFFFFF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1" name="Google Shape;21;g2f105e33cad_0_1464"/>
          <p:cNvSpPr txBox="1"/>
          <p:nvPr>
            <p:ph idx="7" type="subTitle"/>
          </p:nvPr>
        </p:nvSpPr>
        <p:spPr>
          <a:xfrm>
            <a:off x="656250" y="4084725"/>
            <a:ext cx="2421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1400">
                <a:solidFill>
                  <a:srgbClr val="FFFFFF"/>
                </a:solidFill>
                <a:latin typeface="Albert Sans Light"/>
                <a:ea typeface="Albert Sans Light"/>
                <a:cs typeface="Albert Sans Light"/>
                <a:sym typeface="Albert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" name="Google Shape;22;g2f105e33cad_0_1464"/>
          <p:cNvSpPr txBox="1"/>
          <p:nvPr>
            <p:ph idx="8" type="subTitle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1900">
                <a:solidFill>
                  <a:srgbClr val="FFFFFF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3" name="Google Shape;23;g2f105e33cad_0_1464"/>
          <p:cNvSpPr txBox="1"/>
          <p:nvPr>
            <p:ph idx="9" type="subTitle"/>
          </p:nvPr>
        </p:nvSpPr>
        <p:spPr>
          <a:xfrm>
            <a:off x="3361350" y="4084725"/>
            <a:ext cx="2421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1400">
                <a:solidFill>
                  <a:srgbClr val="FFFFFF"/>
                </a:solidFill>
                <a:latin typeface="Albert Sans Light"/>
                <a:ea typeface="Albert Sans Light"/>
                <a:cs typeface="Albert Sans Light"/>
                <a:sym typeface="Albert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" name="Google Shape;24;g2f105e33cad_0_1464"/>
          <p:cNvSpPr txBox="1"/>
          <p:nvPr>
            <p:ph idx="13" type="subTitle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1900">
                <a:solidFill>
                  <a:srgbClr val="FFFFFF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5" name="Google Shape;25;g2f105e33cad_0_1464"/>
          <p:cNvSpPr txBox="1"/>
          <p:nvPr>
            <p:ph idx="14" type="subTitle"/>
          </p:nvPr>
        </p:nvSpPr>
        <p:spPr>
          <a:xfrm>
            <a:off x="6066450" y="4084725"/>
            <a:ext cx="2421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bert Sans Light"/>
              <a:buNone/>
              <a:defRPr sz="1400">
                <a:solidFill>
                  <a:srgbClr val="FFFFFF"/>
                </a:solidFill>
                <a:latin typeface="Albert Sans Light"/>
                <a:ea typeface="Albert Sans Light"/>
                <a:cs typeface="Albert Sans Light"/>
                <a:sym typeface="Albert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" name="Google Shape;26;g2f105e33cad_0_1464"/>
          <p:cNvSpPr txBox="1"/>
          <p:nvPr>
            <p:ph idx="15" type="subTitle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1900">
                <a:solidFill>
                  <a:srgbClr val="FFFFFF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"/>
              <a:buNone/>
              <a:defRPr b="1" sz="2800"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7" name="Google Shape;27;g2f105e33cad_0_1464"/>
          <p:cNvSpPr txBox="1"/>
          <p:nvPr>
            <p:ph idx="16" type="title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b="0"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9pPr>
          </a:lstStyle>
          <a:p/>
        </p:txBody>
      </p:sp>
      <p:sp>
        <p:nvSpPr>
          <p:cNvPr id="28" name="Google Shape;28;g2f105e33cad_0_1464"/>
          <p:cNvSpPr txBox="1"/>
          <p:nvPr>
            <p:ph idx="17" type="title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b="0"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9pPr>
          </a:lstStyle>
          <a:p/>
        </p:txBody>
      </p:sp>
      <p:sp>
        <p:nvSpPr>
          <p:cNvPr id="29" name="Google Shape;29;g2f105e33cad_0_1464"/>
          <p:cNvSpPr txBox="1"/>
          <p:nvPr>
            <p:ph idx="18" type="title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b="0"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9pPr>
          </a:lstStyle>
          <a:p/>
        </p:txBody>
      </p:sp>
      <p:sp>
        <p:nvSpPr>
          <p:cNvPr id="30" name="Google Shape;30;g2f105e33cad_0_1464"/>
          <p:cNvSpPr txBox="1"/>
          <p:nvPr>
            <p:ph idx="19" type="title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b="0"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9pPr>
          </a:lstStyle>
          <a:p/>
        </p:txBody>
      </p:sp>
      <p:sp>
        <p:nvSpPr>
          <p:cNvPr id="31" name="Google Shape;31;g2f105e33cad_0_1464"/>
          <p:cNvSpPr txBox="1"/>
          <p:nvPr>
            <p:ph idx="20" type="title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b="0"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9pPr>
          </a:lstStyle>
          <a:p/>
        </p:txBody>
      </p:sp>
      <p:sp>
        <p:nvSpPr>
          <p:cNvPr id="32" name="Google Shape;32;g2f105e33cad_0_1464"/>
          <p:cNvSpPr txBox="1"/>
          <p:nvPr>
            <p:ph idx="21" type="title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b="0"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170"/>
              </a:buClr>
              <a:buSzPts val="3000"/>
              <a:buFont typeface="Figtree ExtraBold"/>
              <a:buNone/>
              <a:defRPr sz="3000">
                <a:solidFill>
                  <a:srgbClr val="043170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with title and text">
  <p:cSld name="CUSTOM_1"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7" name="Google Shape;157;p63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cap="flat" cmpd="sng" w="381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63"/>
          <p:cNvSpPr txBox="1"/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59" name="Google Shape;159;p63"/>
          <p:cNvSpPr txBox="1"/>
          <p:nvPr>
            <p:ph idx="1" type="subTitle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cxnSp>
        <p:nvCxnSpPr>
          <p:cNvPr id="160" name="Google Shape;160;p63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cyan frame">
  <p:cSld name="CUSTOM_1_1_1"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4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rgbClr val="0431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6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164" name="Google Shape;164;p64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65" name="Google Shape;165;p64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cxnSp>
        <p:nvCxnSpPr>
          <p:cNvPr id="166" name="Google Shape;166;p64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p64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frame 1">
  <p:cSld name="CUSTOM_1_1_1_1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5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rgbClr val="0431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">
  <p:cSld name="CUSTOM_2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6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rgbClr val="0431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66"/>
          <p:cNvSpPr txBox="1"/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66"/>
          <p:cNvSpPr txBox="1"/>
          <p:nvPr>
            <p:ph idx="1" type="subTitle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66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6" name="Google Shape;36;p52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2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pic>
        <p:nvPicPr>
          <p:cNvPr id="38" name="Google Shape;38;p52"/>
          <p:cNvPicPr preferRelativeResize="0"/>
          <p:nvPr/>
        </p:nvPicPr>
        <p:blipFill rotWithShape="1">
          <a:blip r:embed="rId2">
            <a:alphaModFix/>
          </a:blip>
          <a:srcRect b="9336" l="4454" r="4444" t="6847"/>
          <a:stretch/>
        </p:blipFill>
        <p:spPr>
          <a:xfrm>
            <a:off x="406950" y="352200"/>
            <a:ext cx="8330102" cy="4311000"/>
          </a:xfrm>
          <a:prstGeom prst="rect">
            <a:avLst/>
          </a:prstGeom>
          <a:solidFill>
            <a:srgbClr val="9900FF"/>
          </a:solidFill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">
  <p:cSld name="CUSTOM_7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1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rgbClr val="0431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51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1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0431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1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5" name="Google Shape;45;p51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rgbClr val="0431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47"/>
          <p:cNvSpPr txBox="1"/>
          <p:nvPr>
            <p:ph idx="1" type="subTitle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b="1" sz="30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b="1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Figtree"/>
              <a:buNone/>
              <a:defRPr b="1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Figtree"/>
              <a:buNone/>
              <a:defRPr b="1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igtree"/>
              <a:buNone/>
              <a:defRPr b="1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igtree"/>
              <a:buNone/>
              <a:defRPr b="1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Figtree"/>
              <a:buNone/>
              <a:defRPr b="1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Figtree"/>
              <a:buNone/>
              <a:defRPr b="1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igtree"/>
              <a:buNone/>
              <a:defRPr b="1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9" name="Google Shape;49;p4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0" name="Google Shape;50;p47"/>
          <p:cNvSpPr txBox="1"/>
          <p:nvPr>
            <p:ph idx="2" type="subTitle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 1">
  <p:cSld name="CUSTOM_2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8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rgbClr val="0431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48"/>
          <p:cNvSpPr txBox="1"/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48"/>
          <p:cNvSpPr txBox="1"/>
          <p:nvPr>
            <p:ph idx="1" type="subTitle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48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" type="secHead">
  <p:cSld name="SECTION_HEADER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2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42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/>
        </p:txBody>
      </p:sp>
      <p:sp>
        <p:nvSpPr>
          <p:cNvPr id="59" name="Google Shape;59;p4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0" name="Google Shape;60;p42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42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42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/>
        </p:txBody>
      </p:sp>
      <p:sp>
        <p:nvSpPr>
          <p:cNvPr id="63" name="Google Shape;63;p42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42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9pPr>
          </a:lstStyle>
          <a:p/>
        </p:txBody>
      </p:sp>
      <p:sp>
        <p:nvSpPr>
          <p:cNvPr id="65" name="Google Shape;65;p42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42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rgbClr val="0431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42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rgbClr val="0431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rgbClr val="0431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42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rgbClr val="0431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2"/>
          <p:cNvSpPr txBox="1"/>
          <p:nvPr>
            <p:ph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1" name="Google Shape;71;p42"/>
          <p:cNvSpPr txBox="1"/>
          <p:nvPr>
            <p:ph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42"/>
          <p:cNvSpPr txBox="1"/>
          <p:nvPr>
            <p:ph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1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6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46"/>
          <p:cNvSpPr txBox="1"/>
          <p:nvPr>
            <p:ph idx="1" type="subTitle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6" name="Google Shape;76;p4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77" name="Google Shape;77;p4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04317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b="1" i="0" sz="24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b="0" i="0" sz="24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b="0" i="0" sz="24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b="0" i="0" sz="24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b="0" i="0" sz="24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b="0" i="0" sz="24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b="0" i="0" sz="24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b="0" i="0" sz="24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  <a:defRPr b="0" i="0" sz="24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7" name="Google Shape;7;p40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Char char="●"/>
              <a:defRPr b="0" i="0" sz="1400" u="none" cap="none" strike="noStrike">
                <a:solidFill>
                  <a:schemeClr val="lt2"/>
                </a:solidFill>
                <a:latin typeface="Albert Sans Light"/>
                <a:ea typeface="Albert Sans Light"/>
                <a:cs typeface="Albert Sans Light"/>
                <a:sym typeface="Albert Sans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Char char="○"/>
              <a:defRPr b="0" i="0" sz="1400" u="none" cap="none" strike="noStrike">
                <a:solidFill>
                  <a:schemeClr val="lt2"/>
                </a:solidFill>
                <a:latin typeface="Albert Sans Light"/>
                <a:ea typeface="Albert Sans Light"/>
                <a:cs typeface="Albert Sans Light"/>
                <a:sym typeface="Albert Sans Light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lbert Sans Light"/>
              <a:buChar char="■"/>
              <a:defRPr b="0" i="0" sz="1300" u="none" cap="none" strike="noStrike">
                <a:solidFill>
                  <a:schemeClr val="lt2"/>
                </a:solidFill>
                <a:latin typeface="Albert Sans Light"/>
                <a:ea typeface="Albert Sans Light"/>
                <a:cs typeface="Albert Sans Light"/>
                <a:sym typeface="Albert Sans Light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Albert Sans Light"/>
              <a:buChar char="●"/>
              <a:defRPr b="0" i="0" sz="1300" u="none" cap="none" strike="noStrike">
                <a:solidFill>
                  <a:schemeClr val="lt2"/>
                </a:solidFill>
                <a:latin typeface="Albert Sans Light"/>
                <a:ea typeface="Albert Sans Light"/>
                <a:cs typeface="Albert Sans Light"/>
                <a:sym typeface="Albert Sans Ligh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lbert Sans Light"/>
              <a:buChar char="○"/>
              <a:defRPr b="0" i="0" sz="1200" u="none" cap="none" strike="noStrike">
                <a:solidFill>
                  <a:schemeClr val="lt2"/>
                </a:solidFill>
                <a:latin typeface="Albert Sans Light"/>
                <a:ea typeface="Albert Sans Light"/>
                <a:cs typeface="Albert Sans Light"/>
                <a:sym typeface="Albert Sans Ligh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lbert Sans Light"/>
              <a:buChar char="■"/>
              <a:defRPr b="0" i="0" sz="1200" u="none" cap="none" strike="noStrike">
                <a:solidFill>
                  <a:schemeClr val="lt2"/>
                </a:solidFill>
                <a:latin typeface="Albert Sans Light"/>
                <a:ea typeface="Albert Sans Light"/>
                <a:cs typeface="Albert Sans Light"/>
                <a:sym typeface="Albert Sans Light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lbert Sans Light"/>
              <a:buChar char="●"/>
              <a:defRPr b="0" i="0" sz="1100" u="none" cap="none" strike="noStrike">
                <a:solidFill>
                  <a:schemeClr val="lt2"/>
                </a:solidFill>
                <a:latin typeface="Albert Sans Light"/>
                <a:ea typeface="Albert Sans Light"/>
                <a:cs typeface="Albert Sans Light"/>
                <a:sym typeface="Albert Sans Light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lbert Sans Light"/>
              <a:buChar char="○"/>
              <a:defRPr b="0" i="0" sz="1100" u="none" cap="none" strike="noStrike">
                <a:solidFill>
                  <a:schemeClr val="lt2"/>
                </a:solidFill>
                <a:latin typeface="Albert Sans Light"/>
                <a:ea typeface="Albert Sans Light"/>
                <a:cs typeface="Albert Sans Light"/>
                <a:sym typeface="Albert Sans Ligh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lbert Sans Light"/>
              <a:buChar char="■"/>
              <a:defRPr b="0" i="0" sz="1000" u="none" cap="none" strike="noStrike">
                <a:solidFill>
                  <a:schemeClr val="lt2"/>
                </a:solidFill>
                <a:latin typeface="Albert Sans Light"/>
                <a:ea typeface="Albert Sans Light"/>
                <a:cs typeface="Albert Sans Light"/>
                <a:sym typeface="Albert Sans Light"/>
              </a:defRPr>
            </a:lvl9pPr>
          </a:lstStyle>
          <a:p/>
        </p:txBody>
      </p:sp>
      <p:sp>
        <p:nvSpPr>
          <p:cNvPr id="8" name="Google Shape;8;p4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etbootstrap.com/docs/5.3/getting-started/introduction/" TargetMode="External"/><Relationship Id="rId4" Type="http://schemas.openxmlformats.org/officeDocument/2006/relationships/hyperlink" Target="https://cdn.jsdelivr.net/npm/bootstrap@5.3.5/dist/js/bootstrap.bundle.min.js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laravel.com/docs/10.x/filesystem#the-public-disk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etbootstrap.com/docs/4.0/components/modal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5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9.png"/><Relationship Id="rId6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png"/><Relationship Id="rId4" Type="http://schemas.openxmlformats.org/officeDocument/2006/relationships/image" Target="../media/image6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1.png"/><Relationship Id="rId4" Type="http://schemas.openxmlformats.org/officeDocument/2006/relationships/image" Target="../media/image63.png"/><Relationship Id="rId5" Type="http://schemas.openxmlformats.org/officeDocument/2006/relationships/image" Target="../media/image6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hyperlink" Target="https://adminlte.io/themes/v3/pages/UI/modals.html" TargetMode="External"/><Relationship Id="rId5" Type="http://schemas.openxmlformats.org/officeDocument/2006/relationships/hyperlink" Target="https://getbootstrap.com/docs/5.3/components/modal/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2f105e33cad_0_7"/>
          <p:cNvPicPr preferRelativeResize="0"/>
          <p:nvPr/>
        </p:nvPicPr>
        <p:blipFill rotWithShape="1">
          <a:blip r:embed="rId3">
            <a:alphaModFix/>
          </a:blip>
          <a:srcRect b="0" l="0" r="34887" t="0"/>
          <a:stretch/>
        </p:blipFill>
        <p:spPr>
          <a:xfrm>
            <a:off x="0" y="0"/>
            <a:ext cx="595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f105e33cad_0_7"/>
          <p:cNvSpPr txBox="1"/>
          <p:nvPr/>
        </p:nvSpPr>
        <p:spPr>
          <a:xfrm>
            <a:off x="579850" y="490850"/>
            <a:ext cx="45849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Web Framework Programming</a:t>
            </a:r>
            <a:endParaRPr/>
          </a:p>
        </p:txBody>
      </p:sp>
      <p:sp>
        <p:nvSpPr>
          <p:cNvPr id="182" name="Google Shape;182;g2f105e33cad_0_7"/>
          <p:cNvSpPr txBox="1"/>
          <p:nvPr/>
        </p:nvSpPr>
        <p:spPr>
          <a:xfrm>
            <a:off x="579850" y="3954725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600" u="none" cap="none" strike="noStrik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WEEK 07</a:t>
            </a:r>
            <a:br>
              <a:rPr b="0" i="0" lang="es" sz="1600" u="none" cap="none" strike="noStrik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</a:br>
            <a:r>
              <a:rPr b="0" i="0" lang="es" sz="1600" u="none" cap="none" strike="noStrik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</a:t>
            </a:r>
            <a:endParaRPr b="0" i="0" sz="1600" u="none" cap="none" strike="noStrike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600" u="none" cap="none" strike="noStrik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Universitas Surabaya</a:t>
            </a:r>
            <a:endParaRPr b="0" i="0" sz="1600" u="none" cap="none" strike="noStrike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83" name="Google Shape;183;g2f105e33cad_0_7"/>
          <p:cNvSpPr txBox="1"/>
          <p:nvPr/>
        </p:nvSpPr>
        <p:spPr>
          <a:xfrm>
            <a:off x="579850" y="1301750"/>
            <a:ext cx="4360200" cy="1938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s" sz="3800" u="none" cap="none" strike="noStrik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Interactive UI</a:t>
            </a:r>
            <a:br>
              <a:rPr b="1" i="0" lang="es" sz="3800" u="none" cap="none" strike="noStrik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</a:br>
            <a:r>
              <a:rPr b="1" i="0" lang="es" sz="3800" u="none" cap="none" strike="noStrik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Modal &amp; Ajax with JQuery</a:t>
            </a:r>
            <a:endParaRPr b="1" i="0" sz="3800" u="none" cap="none" strike="noStrike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184" name="Google Shape;184;g2f105e33cad_0_7"/>
          <p:cNvPicPr preferRelativeResize="0"/>
          <p:nvPr/>
        </p:nvPicPr>
        <p:blipFill rotWithShape="1">
          <a:blip r:embed="rId4">
            <a:alphaModFix/>
          </a:blip>
          <a:srcRect b="0" l="11137" r="11408" t="0"/>
          <a:stretch/>
        </p:blipFill>
        <p:spPr>
          <a:xfrm>
            <a:off x="4771509" y="803264"/>
            <a:ext cx="4360200" cy="422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f105e33cad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2616" y="186713"/>
            <a:ext cx="882616" cy="3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f105e33cad_0_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29531" y="99675"/>
            <a:ext cx="1346739" cy="50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f105e33cad_0_7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"/>
          <p:cNvSpPr txBox="1"/>
          <p:nvPr/>
        </p:nvSpPr>
        <p:spPr>
          <a:xfrm>
            <a:off x="232475" y="286718"/>
            <a:ext cx="75554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 sure you have boostrap JS and CSS before execution</a:t>
            </a:r>
            <a:endParaRPr/>
          </a:p>
        </p:txBody>
      </p:sp>
      <p:sp>
        <p:nvSpPr>
          <p:cNvPr id="263" name="Google Shape;263;p8"/>
          <p:cNvSpPr txBox="1"/>
          <p:nvPr/>
        </p:nvSpPr>
        <p:spPr>
          <a:xfrm>
            <a:off x="356461" y="798163"/>
            <a:ext cx="8090115" cy="2139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https://getbootstrap.com/docs/5.3/getting-started/introduction/</a:t>
            </a: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CDN links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reference, here are our primary CDN links.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Description                 URL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 	                https://cdn.jsdelivr.net/npm/bootstrap@5.3.5/dist/css/bootstrap.min.css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 	                </a:t>
            </a:r>
            <a:r>
              <a:rPr b="0" i="0" lang="es" sz="9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https://cdn.jsdelivr.net/npm/bootstrap@5.3.5/dist/js/bootstrap.bundle.min.js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your layout (adminlte4)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32492" y="1159600"/>
            <a:ext cx="5138809" cy="1416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937208"/>
            <a:ext cx="9144000" cy="97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3936436"/>
            <a:ext cx="9144000" cy="1232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9"/>
          <p:cNvSpPr txBox="1"/>
          <p:nvPr>
            <p:ph type="title"/>
          </p:nvPr>
        </p:nvSpPr>
        <p:spPr>
          <a:xfrm>
            <a:off x="0" y="1941094"/>
            <a:ext cx="9144000" cy="156410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0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Exercise #1</a:t>
            </a:r>
            <a:br>
              <a:rPr lang="es" sz="30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</a:br>
            <a:r>
              <a:rPr lang="es" sz="30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Showing Disclaimer - a simple static Modal </a:t>
            </a:r>
            <a:br>
              <a:rPr lang="es" sz="30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</a:br>
            <a:r>
              <a:rPr lang="es" sz="30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in one page view</a:t>
            </a:r>
            <a:endParaRPr sz="3000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72" name="Google Shape;272;p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3" name="Google Shape;273;p9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Two section for modals construction </a:t>
            </a:r>
            <a:endParaRPr/>
          </a:p>
        </p:txBody>
      </p:sp>
      <p:sp>
        <p:nvSpPr>
          <p:cNvPr id="279" name="Google Shape;279;p10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/>
              <a:t>Button to trigger modals</a:t>
            </a:r>
            <a:endParaRPr/>
          </a:p>
          <a:p>
            <a:pPr indent="-34290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/>
              <a:t>Hidden Modal elements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1"/>
          <p:cNvSpPr txBox="1"/>
          <p:nvPr>
            <p:ph idx="4294967295" type="title"/>
          </p:nvPr>
        </p:nvSpPr>
        <p:spPr>
          <a:xfrm>
            <a:off x="538625" y="76750"/>
            <a:ext cx="60441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</a:rPr>
              <a:t>Modal Structure: Button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85" name="Google Shape;285;p11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86" name="Google Shape;286;p11"/>
          <p:cNvSpPr txBox="1"/>
          <p:nvPr/>
        </p:nvSpPr>
        <p:spPr>
          <a:xfrm>
            <a:off x="417980" y="990550"/>
            <a:ext cx="8108399" cy="405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"button"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"btn btn-primary"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data-bs-toggle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"modal"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data-bs-target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"#exampleModal"</a:t>
            </a:r>
            <a:r>
              <a:rPr b="0" i="0" lang="es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Launch demo modal</a:t>
            </a:r>
            <a:endParaRPr/>
          </a:p>
          <a:p>
            <a:pPr indent="-317500" lvl="0" marL="45720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b="0" i="0" lang="es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87" name="Google Shape;28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66130"/>
            <a:ext cx="9144000" cy="121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"/>
          <p:cNvSpPr txBox="1"/>
          <p:nvPr>
            <p:ph idx="4294967295" type="body"/>
          </p:nvPr>
        </p:nvSpPr>
        <p:spPr>
          <a:xfrm>
            <a:off x="61993" y="882499"/>
            <a:ext cx="8813302" cy="3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200">
                <a:solidFill>
                  <a:srgbClr val="FF0000"/>
                </a:solidFill>
                <a:latin typeface="Albert Sans"/>
                <a:ea typeface="Albert Sans"/>
                <a:cs typeface="Albert Sans"/>
                <a:sym typeface="Albert Sans"/>
              </a:rPr>
              <a:t>&lt;!-- Modal --&gt;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200">
                <a:solidFill>
                  <a:srgbClr val="FF0000"/>
                </a:solidFill>
                <a:latin typeface="Albert Sans"/>
                <a:ea typeface="Albert Sans"/>
                <a:cs typeface="Albert Sans"/>
                <a:sym typeface="Albert Sans"/>
              </a:rPr>
              <a:t>&lt;div class="modal </a:t>
            </a:r>
            <a:r>
              <a:rPr b="1" lang="es" sz="1200">
                <a:solidFill>
                  <a:srgbClr val="FF0000"/>
                </a:solidFill>
                <a:latin typeface="Albert Sans"/>
                <a:ea typeface="Albert Sans"/>
                <a:cs typeface="Albert Sans"/>
                <a:sym typeface="Albert Sans"/>
              </a:rPr>
              <a:t>fade</a:t>
            </a:r>
            <a:r>
              <a:rPr lang="es" sz="1200">
                <a:solidFill>
                  <a:srgbClr val="FF0000"/>
                </a:solidFill>
                <a:latin typeface="Albert Sans"/>
                <a:ea typeface="Albert Sans"/>
                <a:cs typeface="Albert Sans"/>
                <a:sym typeface="Albert Sans"/>
              </a:rPr>
              <a:t>" </a:t>
            </a:r>
            <a:r>
              <a:rPr b="1" lang="es" sz="1200">
                <a:solidFill>
                  <a:srgbClr val="FF0000"/>
                </a:solidFill>
                <a:latin typeface="Albert Sans"/>
                <a:ea typeface="Albert Sans"/>
                <a:cs typeface="Albert Sans"/>
                <a:sym typeface="Albert Sans"/>
              </a:rPr>
              <a:t>id</a:t>
            </a:r>
            <a:r>
              <a:rPr lang="es" sz="1200">
                <a:solidFill>
                  <a:srgbClr val="FF0000"/>
                </a:solidFill>
                <a:latin typeface="Albert Sans"/>
                <a:ea typeface="Albert Sans"/>
                <a:cs typeface="Albert Sans"/>
                <a:sym typeface="Albert Sans"/>
              </a:rPr>
              <a:t>="</a:t>
            </a:r>
            <a:r>
              <a:rPr b="1" lang="es" sz="1200">
                <a:solidFill>
                  <a:srgbClr val="FF0000"/>
                </a:solidFill>
                <a:latin typeface="Albert Sans"/>
                <a:ea typeface="Albert Sans"/>
                <a:cs typeface="Albert Sans"/>
                <a:sym typeface="Albert Sans"/>
              </a:rPr>
              <a:t>exampleModal</a:t>
            </a:r>
            <a:r>
              <a:rPr lang="es" sz="1200">
                <a:solidFill>
                  <a:srgbClr val="FF0000"/>
                </a:solidFill>
                <a:latin typeface="Albert Sans"/>
                <a:ea typeface="Albert Sans"/>
                <a:cs typeface="Albert Sans"/>
                <a:sym typeface="Albert Sans"/>
              </a:rPr>
              <a:t>" tabindex="-1" aria-labelledby="exampleModalLabel" </a:t>
            </a:r>
            <a:r>
              <a:rPr b="1" lang="es" sz="1200">
                <a:solidFill>
                  <a:srgbClr val="FF0000"/>
                </a:solidFill>
                <a:latin typeface="Albert Sans"/>
                <a:ea typeface="Albert Sans"/>
                <a:cs typeface="Albert Sans"/>
                <a:sym typeface="Albert Sans"/>
              </a:rPr>
              <a:t>aria-hidden="true"</a:t>
            </a:r>
            <a:r>
              <a:rPr lang="es" sz="1200">
                <a:solidFill>
                  <a:srgbClr val="FF0000"/>
                </a:solidFill>
                <a:latin typeface="Albert Sans"/>
                <a:ea typeface="Albert Sans"/>
                <a:cs typeface="Albert Sans"/>
                <a:sym typeface="Albert Sans"/>
              </a:rPr>
              <a:t>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200">
                <a:solidFill>
                  <a:srgbClr val="FF0000"/>
                </a:solidFill>
                <a:latin typeface="Albert Sans"/>
                <a:ea typeface="Albert Sans"/>
                <a:cs typeface="Albert Sans"/>
                <a:sym typeface="Albert Sans"/>
              </a:rPr>
              <a:t>  &lt;div class="modal-dialog"&gt;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200">
                <a:solidFill>
                  <a:srgbClr val="FF0000"/>
                </a:solidFill>
                <a:latin typeface="Albert Sans"/>
                <a:ea typeface="Albert Sans"/>
                <a:cs typeface="Albert Sans"/>
                <a:sym typeface="Albert Sans"/>
              </a:rPr>
              <a:t>    &lt;div class="modal-content"&gt;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200">
                <a:solidFill>
                  <a:srgbClr val="FF0000"/>
                </a:solidFill>
                <a:latin typeface="Albert Sans"/>
                <a:ea typeface="Albert Sans"/>
                <a:cs typeface="Albert Sans"/>
                <a:sym typeface="Albert Sans"/>
              </a:rPr>
              <a:t>      &lt;div class="modal-header"&gt;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200">
                <a:solidFill>
                  <a:srgbClr val="FF0000"/>
                </a:solidFill>
                <a:latin typeface="Albert Sans"/>
                <a:ea typeface="Albert Sans"/>
                <a:cs typeface="Albert Sans"/>
                <a:sym typeface="Albert Sans"/>
              </a:rPr>
              <a:t>        &lt;h1 class="modal-title fs-5" id="exampleModalLabel"&gt;Modal title&lt;/h1&gt;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200">
                <a:solidFill>
                  <a:srgbClr val="FF0000"/>
                </a:solidFill>
                <a:latin typeface="Albert Sans"/>
                <a:ea typeface="Albert Sans"/>
                <a:cs typeface="Albert Sans"/>
                <a:sym typeface="Albert Sans"/>
              </a:rPr>
              <a:t>        &lt;button type="button" class="btn-close" data-bs-dismiss="modal" aria-label="Close"&gt;&lt;/button&gt;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200">
                <a:solidFill>
                  <a:srgbClr val="FF0000"/>
                </a:solidFill>
                <a:latin typeface="Albert Sans"/>
                <a:ea typeface="Albert Sans"/>
                <a:cs typeface="Albert Sans"/>
                <a:sym typeface="Albert Sans"/>
              </a:rPr>
              <a:t>      &lt;/div&gt;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200">
                <a:solidFill>
                  <a:srgbClr val="FF0000"/>
                </a:solidFill>
                <a:latin typeface="Albert Sans"/>
                <a:ea typeface="Albert Sans"/>
                <a:cs typeface="Albert Sans"/>
                <a:sym typeface="Albert Sans"/>
              </a:rPr>
              <a:t>      &lt;div class="modal-body"&gt;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200">
                <a:solidFill>
                  <a:srgbClr val="FF0000"/>
                </a:solidFill>
                <a:latin typeface="Albert Sans"/>
                <a:ea typeface="Albert Sans"/>
                <a:cs typeface="Albert Sans"/>
                <a:sym typeface="Albert Sans"/>
              </a:rPr>
              <a:t>        ...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200">
                <a:solidFill>
                  <a:srgbClr val="FF0000"/>
                </a:solidFill>
                <a:latin typeface="Albert Sans"/>
                <a:ea typeface="Albert Sans"/>
                <a:cs typeface="Albert Sans"/>
                <a:sym typeface="Albert Sans"/>
              </a:rPr>
              <a:t>      &lt;/div&gt;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200">
                <a:solidFill>
                  <a:srgbClr val="FF0000"/>
                </a:solidFill>
                <a:latin typeface="Albert Sans"/>
                <a:ea typeface="Albert Sans"/>
                <a:cs typeface="Albert Sans"/>
                <a:sym typeface="Albert Sans"/>
              </a:rPr>
              <a:t>      &lt;div class="modal-footer"&gt;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200">
                <a:solidFill>
                  <a:srgbClr val="FF0000"/>
                </a:solidFill>
                <a:latin typeface="Albert Sans"/>
                <a:ea typeface="Albert Sans"/>
                <a:cs typeface="Albert Sans"/>
                <a:sym typeface="Albert Sans"/>
              </a:rPr>
              <a:t>        &lt;button type="button" class="btn btn-secondary" data-bs-dismiss="modal"&gt;Close&lt;/button&gt;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200">
                <a:solidFill>
                  <a:srgbClr val="FF0000"/>
                </a:solidFill>
                <a:latin typeface="Albert Sans"/>
                <a:ea typeface="Albert Sans"/>
                <a:cs typeface="Albert Sans"/>
                <a:sym typeface="Albert Sans"/>
              </a:rPr>
              <a:t>        &lt;button type="button" class="btn btn-primary"&gt;Save changes&lt;/button&gt;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200">
                <a:solidFill>
                  <a:srgbClr val="FF0000"/>
                </a:solidFill>
                <a:latin typeface="Albert Sans"/>
                <a:ea typeface="Albert Sans"/>
                <a:cs typeface="Albert Sans"/>
                <a:sym typeface="Albert Sans"/>
              </a:rPr>
              <a:t>      &lt;/div&gt;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200">
                <a:solidFill>
                  <a:srgbClr val="FF0000"/>
                </a:solidFill>
                <a:latin typeface="Albert Sans"/>
                <a:ea typeface="Albert Sans"/>
                <a:cs typeface="Albert Sans"/>
                <a:sym typeface="Albert Sans"/>
              </a:rPr>
              <a:t>    &lt;/div&gt;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200">
                <a:solidFill>
                  <a:srgbClr val="FF0000"/>
                </a:solidFill>
                <a:latin typeface="Albert Sans"/>
                <a:ea typeface="Albert Sans"/>
                <a:cs typeface="Albert Sans"/>
                <a:sym typeface="Albert Sans"/>
              </a:rPr>
              <a:t>  &lt;/div&gt;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200">
                <a:solidFill>
                  <a:srgbClr val="FF0000"/>
                </a:solidFill>
                <a:latin typeface="Albert Sans"/>
                <a:ea typeface="Albert Sans"/>
                <a:cs typeface="Albert Sans"/>
                <a:sym typeface="Albert Sans"/>
              </a:rPr>
              <a:t>&lt;/div&gt;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3" name="Google Shape;293;p12"/>
          <p:cNvSpPr txBox="1"/>
          <p:nvPr>
            <p:ph idx="4294967295" type="title"/>
          </p:nvPr>
        </p:nvSpPr>
        <p:spPr>
          <a:xfrm>
            <a:off x="538625" y="76750"/>
            <a:ext cx="60441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</a:rPr>
              <a:t>Modal Structure: Form Modal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94" name="Google Shape;294;p12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95" name="Google Shape;295;p12"/>
          <p:cNvSpPr txBox="1"/>
          <p:nvPr/>
        </p:nvSpPr>
        <p:spPr>
          <a:xfrm>
            <a:off x="376988" y="4223706"/>
            <a:ext cx="710845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lbert Sans"/>
                <a:ea typeface="Albert Sans"/>
                <a:cs typeface="Albert Sans"/>
                <a:sym typeface="Albert Sans"/>
              </a:rPr>
              <a:t>*put anywhere in the </a:t>
            </a:r>
            <a:r>
              <a:rPr b="0" i="0" lang="es" sz="1100" u="sng" cap="none" strike="noStrike">
                <a:solidFill>
                  <a:schemeClr val="dk1"/>
                </a:solidFill>
                <a:highlight>
                  <a:srgbClr val="FFFF00"/>
                </a:highlight>
                <a:latin typeface="Albert Sans"/>
                <a:ea typeface="Albert Sans"/>
                <a:cs typeface="Albert Sans"/>
                <a:sym typeface="Albert Sans"/>
              </a:rPr>
              <a:t>section</a:t>
            </a:r>
            <a:r>
              <a:rPr b="0" i="0" lang="es" sz="11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lbert Sans"/>
                <a:ea typeface="Albert Sans"/>
                <a:cs typeface="Albert Sans"/>
                <a:sym typeface="Albert Sans"/>
              </a:rPr>
              <a:t> content. </a:t>
            </a:r>
            <a:r>
              <a:rPr b="0" i="0" lang="es" sz="11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lbert Sans"/>
                <a:ea typeface="Albert Sans"/>
                <a:cs typeface="Albert Sans"/>
                <a:sym typeface="Albert Sans"/>
              </a:rPr>
              <a:t>Please </a:t>
            </a:r>
            <a:r>
              <a:rPr b="0" i="0" lang="es" sz="1100" u="sng" cap="none" strike="noStrike">
                <a:solidFill>
                  <a:srgbClr val="000000"/>
                </a:solidFill>
                <a:highlight>
                  <a:srgbClr val="FFFF00"/>
                </a:highlight>
                <a:latin typeface="Albert Sans"/>
                <a:ea typeface="Albert Sans"/>
                <a:cs typeface="Albert Sans"/>
                <a:sym typeface="Albert Sans"/>
              </a:rPr>
              <a:t>try</a:t>
            </a:r>
            <a:r>
              <a:rPr b="0" i="1" lang="es" sz="11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b="0" i="0" lang="es" sz="11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lbert Sans"/>
                <a:ea typeface="Albert Sans"/>
                <a:cs typeface="Albert Sans"/>
                <a:sym typeface="Albert Sans"/>
              </a:rPr>
              <a:t>inside `List of </a:t>
            </a:r>
            <a:r>
              <a:rPr lang="es" sz="1100">
                <a:highlight>
                  <a:srgbClr val="FFFF00"/>
                </a:highlight>
                <a:latin typeface="Albert Sans"/>
                <a:ea typeface="Albert Sans"/>
                <a:cs typeface="Albert Sans"/>
                <a:sym typeface="Albert Sans"/>
              </a:rPr>
              <a:t>Categories</a:t>
            </a:r>
            <a:r>
              <a:rPr b="0" i="0" lang="es" sz="11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lbert Sans"/>
                <a:ea typeface="Albert Sans"/>
                <a:cs typeface="Albert Sans"/>
                <a:sym typeface="Albert Sans"/>
              </a:rPr>
              <a:t>(Index of </a:t>
            </a:r>
            <a:r>
              <a:rPr lang="es" sz="1100">
                <a:highlight>
                  <a:srgbClr val="FFFF00"/>
                </a:highlight>
                <a:latin typeface="Albert Sans"/>
                <a:ea typeface="Albert Sans"/>
                <a:cs typeface="Albert Sans"/>
                <a:sym typeface="Albert Sans"/>
              </a:rPr>
              <a:t>Category</a:t>
            </a:r>
            <a:r>
              <a:rPr b="0" i="0" lang="es" sz="11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lbert Sans"/>
                <a:ea typeface="Albert Sans"/>
                <a:cs typeface="Albert Sans"/>
                <a:sym typeface="Albert Sans"/>
              </a:rPr>
              <a:t>)` view.</a:t>
            </a:r>
            <a:endParaRPr b="0" i="0" sz="1100" u="none" cap="none" strike="noStrike">
              <a:solidFill>
                <a:schemeClr val="dk1"/>
              </a:solidFill>
              <a:highlight>
                <a:srgbClr val="FFFF00"/>
              </a:highlight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1455"/>
            <a:ext cx="9144000" cy="3880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2301"/>
            <a:ext cx="9144000" cy="4798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829" y="0"/>
            <a:ext cx="87623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"/>
          <p:cNvSpPr txBox="1"/>
          <p:nvPr>
            <p:ph type="title"/>
          </p:nvPr>
        </p:nvSpPr>
        <p:spPr>
          <a:xfrm>
            <a:off x="0" y="2006266"/>
            <a:ext cx="9144000" cy="113096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0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Exercise #2</a:t>
            </a:r>
            <a:br>
              <a:rPr lang="es" sz="30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</a:br>
            <a:r>
              <a:rPr lang="es" sz="30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Show Photo Product Category</a:t>
            </a:r>
            <a:endParaRPr sz="3000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16" name="Google Shape;316;p1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17" name="Google Shape;317;p16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We use “storage” for images</a:t>
            </a:r>
            <a:endParaRPr/>
          </a:p>
        </p:txBody>
      </p:sp>
      <p:sp>
        <p:nvSpPr>
          <p:cNvPr id="323" name="Google Shape;323;p17"/>
          <p:cNvSpPr txBox="1"/>
          <p:nvPr>
            <p:ph idx="1" type="subTitle"/>
          </p:nvPr>
        </p:nvSpPr>
        <p:spPr>
          <a:xfrm>
            <a:off x="1844299" y="2470116"/>
            <a:ext cx="5850610" cy="19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https://laravel.com/docs/10.x/filesystem#the-public-disk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f105e33cad_0_912"/>
          <p:cNvSpPr/>
          <p:nvPr/>
        </p:nvSpPr>
        <p:spPr>
          <a:xfrm>
            <a:off x="423750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2f105e33cad_0_912"/>
          <p:cNvSpPr/>
          <p:nvPr/>
        </p:nvSpPr>
        <p:spPr>
          <a:xfrm>
            <a:off x="694260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2f105e33cad_0_912"/>
          <p:cNvSpPr/>
          <p:nvPr/>
        </p:nvSpPr>
        <p:spPr>
          <a:xfrm>
            <a:off x="42375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2f105e33cad_0_912"/>
          <p:cNvSpPr/>
          <p:nvPr/>
        </p:nvSpPr>
        <p:spPr>
          <a:xfrm>
            <a:off x="153235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2f105e33cad_0_9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Outline</a:t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97" name="Google Shape;197;g2f105e33cad_0_912"/>
          <p:cNvSpPr txBox="1"/>
          <p:nvPr>
            <p:ph idx="1" type="subTitle"/>
          </p:nvPr>
        </p:nvSpPr>
        <p:spPr>
          <a:xfrm>
            <a:off x="656250" y="2233331"/>
            <a:ext cx="2421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Modals UI</a:t>
            </a:r>
            <a:endParaRPr/>
          </a:p>
        </p:txBody>
      </p:sp>
      <p:sp>
        <p:nvSpPr>
          <p:cNvPr id="198" name="Google Shape;198;g2f105e33cad_0_912"/>
          <p:cNvSpPr txBox="1"/>
          <p:nvPr>
            <p:ph idx="3" type="subTitle"/>
          </p:nvPr>
        </p:nvSpPr>
        <p:spPr>
          <a:xfrm>
            <a:off x="3361350" y="2233331"/>
            <a:ext cx="2421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Ajax Concept</a:t>
            </a:r>
            <a:endParaRPr/>
          </a:p>
        </p:txBody>
      </p:sp>
      <p:sp>
        <p:nvSpPr>
          <p:cNvPr id="199" name="Google Shape;199;g2f105e33cad_0_912"/>
          <p:cNvSpPr txBox="1"/>
          <p:nvPr>
            <p:ph idx="5" type="subTitle"/>
          </p:nvPr>
        </p:nvSpPr>
        <p:spPr>
          <a:xfrm>
            <a:off x="6066450" y="2233331"/>
            <a:ext cx="2421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Ajax in Laravel</a:t>
            </a:r>
            <a:endParaRPr/>
          </a:p>
        </p:txBody>
      </p:sp>
      <p:sp>
        <p:nvSpPr>
          <p:cNvPr id="200" name="Google Shape;200;g2f105e33cad_0_912"/>
          <p:cNvSpPr txBox="1"/>
          <p:nvPr>
            <p:ph idx="9" type="subTitle"/>
          </p:nvPr>
        </p:nvSpPr>
        <p:spPr>
          <a:xfrm>
            <a:off x="3361350" y="4084725"/>
            <a:ext cx="24213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Implementing</a:t>
            </a:r>
            <a:r>
              <a:rPr lang="es"/>
              <a:t> Ajax in a Dynamic Modal</a:t>
            </a:r>
            <a:endParaRPr/>
          </a:p>
        </p:txBody>
      </p:sp>
      <p:sp>
        <p:nvSpPr>
          <p:cNvPr id="201" name="Google Shape;201;g2f105e33cad_0_912"/>
          <p:cNvSpPr txBox="1"/>
          <p:nvPr>
            <p:ph idx="16" type="title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02" name="Google Shape;202;g2f105e33cad_0_912"/>
          <p:cNvSpPr txBox="1"/>
          <p:nvPr>
            <p:ph idx="18" type="title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03" name="Google Shape;203;g2f105e33cad_0_912"/>
          <p:cNvSpPr txBox="1"/>
          <p:nvPr>
            <p:ph idx="19" type="title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4</a:t>
            </a:r>
            <a:endParaRPr/>
          </a:p>
        </p:txBody>
      </p:sp>
      <p:sp>
        <p:nvSpPr>
          <p:cNvPr id="204" name="Google Shape;204;g2f105e33cad_0_912"/>
          <p:cNvSpPr txBox="1"/>
          <p:nvPr>
            <p:ph idx="20" type="title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3</a:t>
            </a:r>
            <a:endParaRPr/>
          </a:p>
        </p:txBody>
      </p:sp>
      <p:sp>
        <p:nvSpPr>
          <p:cNvPr id="205" name="Google Shape;205;g2f105e33cad_0_912"/>
          <p:cNvSpPr/>
          <p:nvPr/>
        </p:nvSpPr>
        <p:spPr>
          <a:xfrm>
            <a:off x="2161375" y="1189250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2f105e33cad_0_912"/>
          <p:cNvSpPr/>
          <p:nvPr/>
        </p:nvSpPr>
        <p:spPr>
          <a:xfrm rot="2506023">
            <a:off x="4082293" y="3099138"/>
            <a:ext cx="170284" cy="170284"/>
          </a:xfrm>
          <a:custGeom>
            <a:rect b="b" l="l" r="r" t="t"/>
            <a:pathLst>
              <a:path extrusionOk="0" h="3861" w="3861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2f105e33cad_0_912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"/>
          <p:cNvSpPr txBox="1"/>
          <p:nvPr>
            <p:ph idx="4294967295" type="body"/>
          </p:nvPr>
        </p:nvSpPr>
        <p:spPr>
          <a:xfrm>
            <a:off x="538625" y="2133644"/>
            <a:ext cx="3864933" cy="8762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Make a migration update for add column image in category table.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s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php artisan make:migration update_category_table</a:t>
            </a:r>
            <a:endParaRPr i="1" sz="1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54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54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29" name="Google Shape;329;p18"/>
          <p:cNvSpPr txBox="1"/>
          <p:nvPr>
            <p:ph idx="4294967295" type="title"/>
          </p:nvPr>
        </p:nvSpPr>
        <p:spPr>
          <a:xfrm>
            <a:off x="538625" y="76750"/>
            <a:ext cx="60441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</a:rPr>
              <a:t>Pre-requirements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30" name="Google Shape;330;p18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31" name="Google Shape;33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5213" y="1229807"/>
            <a:ext cx="4355024" cy="72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3558" y="2009533"/>
            <a:ext cx="4434379" cy="2756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9"/>
          <p:cNvSpPr txBox="1"/>
          <p:nvPr>
            <p:ph idx="4294967295" type="body"/>
          </p:nvPr>
        </p:nvSpPr>
        <p:spPr>
          <a:xfrm>
            <a:off x="438358" y="1315639"/>
            <a:ext cx="4133641" cy="3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Make a shortcut folder (symlink) from storage to public folder with: </a:t>
            </a:r>
            <a:r>
              <a:rPr b="1" lang="es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php artisan storage:link</a:t>
            </a:r>
            <a:r>
              <a:rPr lang="es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Make new folder inside storage. Ex: category to store some images for each category data.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Don’t forget to update data in your database.</a:t>
            </a:r>
            <a:endParaRPr/>
          </a:p>
          <a:p>
            <a:pPr indent="-254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54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38" name="Google Shape;338;p19"/>
          <p:cNvSpPr txBox="1"/>
          <p:nvPr>
            <p:ph idx="4294967295" type="title"/>
          </p:nvPr>
        </p:nvSpPr>
        <p:spPr>
          <a:xfrm>
            <a:off x="538625" y="76750"/>
            <a:ext cx="60441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</a:rPr>
              <a:t>Pre-requirements (2)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39" name="Google Shape;339;p19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40" name="Google Shape;34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5063" y="3382064"/>
            <a:ext cx="4928937" cy="524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1993" y="4077070"/>
            <a:ext cx="9144000" cy="1225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2350" y="533650"/>
            <a:ext cx="2836075" cy="25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586" y="0"/>
            <a:ext cx="298293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0"/>
          <p:cNvSpPr/>
          <p:nvPr/>
        </p:nvSpPr>
        <p:spPr>
          <a:xfrm rot="10800000">
            <a:off x="3448373" y="821409"/>
            <a:ext cx="2898183" cy="102966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5968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0"/>
          <p:cNvSpPr/>
          <p:nvPr/>
        </p:nvSpPr>
        <p:spPr>
          <a:xfrm rot="10800000">
            <a:off x="3448373" y="4052806"/>
            <a:ext cx="2898183" cy="102966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5968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6543913" y="1590593"/>
            <a:ext cx="2270501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Symbolic Link (Symlink) is shortcut symbol that shared a references between public folder and storage folder.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make a directory inside public/storage, your new folder will be show up in your storage/app/public, and vice versa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1"/>
          <p:cNvSpPr txBox="1"/>
          <p:nvPr/>
        </p:nvSpPr>
        <p:spPr>
          <a:xfrm>
            <a:off x="193729" y="100739"/>
            <a:ext cx="864030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Pick 2 category first and download 1 image of it</a:t>
            </a:r>
            <a:endParaRPr/>
          </a:p>
        </p:txBody>
      </p:sp>
      <p:pic>
        <p:nvPicPr>
          <p:cNvPr id="356" name="Google Shape;35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83" y="657149"/>
            <a:ext cx="6300061" cy="2798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3578" y="2866947"/>
            <a:ext cx="5370163" cy="2341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36153"/>
            <a:ext cx="9144000" cy="2871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256" y="679719"/>
            <a:ext cx="6249272" cy="211484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3"/>
          <p:cNvSpPr txBox="1"/>
          <p:nvPr/>
        </p:nvSpPr>
        <p:spPr>
          <a:xfrm>
            <a:off x="153256" y="178887"/>
            <a:ext cx="164820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Migrate first</a:t>
            </a:r>
            <a:endParaRPr/>
          </a:p>
        </p:txBody>
      </p:sp>
      <p:pic>
        <p:nvPicPr>
          <p:cNvPr id="369" name="Google Shape;36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602" y="2895286"/>
            <a:ext cx="8449854" cy="2248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4"/>
          <p:cNvSpPr txBox="1"/>
          <p:nvPr/>
        </p:nvSpPr>
        <p:spPr>
          <a:xfrm>
            <a:off x="153256" y="178887"/>
            <a:ext cx="558197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your data based on your uploaded file</a:t>
            </a:r>
            <a:endParaRPr/>
          </a:p>
        </p:txBody>
      </p:sp>
      <p:pic>
        <p:nvPicPr>
          <p:cNvPr id="375" name="Google Shape;37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256" y="1662409"/>
            <a:ext cx="3296110" cy="1524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3814" y="1090406"/>
            <a:ext cx="5401429" cy="296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5"/>
          <p:cNvSpPr txBox="1"/>
          <p:nvPr>
            <p:ph idx="4294967295" type="body"/>
          </p:nvPr>
        </p:nvSpPr>
        <p:spPr>
          <a:xfrm>
            <a:off x="506538" y="1792705"/>
            <a:ext cx="8236409" cy="21555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Create a dynamic modal form to access internal source(inside &lt;td&gt; data with a different ID). The modal content filled with images of the hotel and other information. Put the toggler button on each hotel record when looping the data.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82" name="Google Shape;382;p25"/>
          <p:cNvSpPr txBox="1"/>
          <p:nvPr>
            <p:ph idx="4294967295" type="title"/>
          </p:nvPr>
        </p:nvSpPr>
        <p:spPr>
          <a:xfrm>
            <a:off x="538625" y="76750"/>
            <a:ext cx="8204322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</a:rPr>
              <a:t>Using Static Modal 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83" name="Google Shape;383;p25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6"/>
          <p:cNvSpPr txBox="1"/>
          <p:nvPr/>
        </p:nvSpPr>
        <p:spPr>
          <a:xfrm>
            <a:off x="240224" y="627681"/>
            <a:ext cx="8148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First, add new column and give an action to trigger modal “imageModal”</a:t>
            </a:r>
            <a:endParaRPr/>
          </a:p>
        </p:txBody>
      </p:sp>
      <p:pic>
        <p:nvPicPr>
          <p:cNvPr id="389" name="Google Shape;38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224" y="1034967"/>
            <a:ext cx="6803756" cy="307356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6"/>
          <p:cNvSpPr/>
          <p:nvPr/>
        </p:nvSpPr>
        <p:spPr>
          <a:xfrm rot="10800000">
            <a:off x="6787649" y="3115163"/>
            <a:ext cx="1681500" cy="82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5968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6"/>
          <p:cNvSpPr txBox="1"/>
          <p:nvPr/>
        </p:nvSpPr>
        <p:spPr>
          <a:xfrm>
            <a:off x="332300" y="4168100"/>
            <a:ext cx="81369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&lt;button type="button" class="btn btn-primary" data-bs-toggle="modal" </a:t>
            </a:r>
            <a:endParaRPr>
              <a:solidFill>
                <a:schemeClr val="lt2"/>
              </a:solidFill>
              <a:latin typeface="Albert Sans Light"/>
              <a:ea typeface="Albert Sans Light"/>
              <a:cs typeface="Albert Sans Light"/>
              <a:sym typeface="Albert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              data-bs-target="#imageModal-{{ $d-&gt;id }}"&gt;</a:t>
            </a:r>
            <a:endParaRPr>
              <a:solidFill>
                <a:schemeClr val="lt2"/>
              </a:solidFill>
              <a:latin typeface="Albert Sans Light"/>
              <a:ea typeface="Albert Sans Light"/>
              <a:cs typeface="Albert Sans Light"/>
              <a:sym typeface="Albert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            Show</a:t>
            </a:r>
            <a:endParaRPr>
              <a:solidFill>
                <a:schemeClr val="lt2"/>
              </a:solidFill>
              <a:latin typeface="Albert Sans Light"/>
              <a:ea typeface="Albert Sans Light"/>
              <a:cs typeface="Albert Sans Light"/>
              <a:sym typeface="Albert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&lt;/button&gt;</a:t>
            </a:r>
            <a:endParaRPr>
              <a:solidFill>
                <a:schemeClr val="lt2"/>
              </a:solidFill>
              <a:latin typeface="Albert Sans Light"/>
              <a:ea typeface="Albert Sans Light"/>
              <a:cs typeface="Albert Sans Light"/>
              <a:sym typeface="Albert Sans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700" y="0"/>
            <a:ext cx="75205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711ed3f275_0_747"/>
          <p:cNvSpPr txBox="1"/>
          <p:nvPr>
            <p:ph type="title"/>
          </p:nvPr>
        </p:nvSpPr>
        <p:spPr>
          <a:xfrm>
            <a:off x="0" y="1941095"/>
            <a:ext cx="9144000" cy="85530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40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Modals UI</a:t>
            </a:r>
            <a:endParaRPr sz="4000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13" name="Google Shape;213;g2711ed3f275_0_74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4" name="Google Shape;214;g2711ed3f275_0_747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8"/>
          <p:cNvSpPr txBox="1"/>
          <p:nvPr>
            <p:ph idx="4294967295" type="body"/>
          </p:nvPr>
        </p:nvSpPr>
        <p:spPr>
          <a:xfrm>
            <a:off x="538624" y="1046752"/>
            <a:ext cx="8496887" cy="338488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s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@push ('modals')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s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&lt;!-- Modal {{ $d-&gt;id }} --&gt;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s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&lt;div class="modal fade" id="imageModal-{{ $d-&gt;id }}" tabindex="-1" aria-labelledby="imageModalLabel" 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s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  aria-hidden="true"&gt;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s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  &lt;div class="modal-dialog"&gt;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s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    &lt;div class="modal-content"&gt;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s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      &lt;div class="modal-header"&gt;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s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        &lt;h1 class="modal-title fs-5" id="imageModalLabel"&gt;Gambar untuk Kategori {{$d-&gt;id}} &lt;/h1&gt;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s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        &lt;button type="button" class="btn-close" data-bs-dismiss="modal" aria-label="Close"&gt;&lt;/button&gt;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s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      &lt;/div&gt;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s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      &lt;div class="modal-body"&gt;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s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        {{ $d-&gt;id }} - {{ $d-&gt;name }}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s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      &lt;/div&gt;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s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      &lt;div class="modal-footer"&gt;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s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        &lt;button type="button" class="btn btn-secondary" data-bs-dismiss="modal"&gt;Close&lt;/button&gt;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s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        &lt;button type="button" class="btn btn-primary"&gt;Save changes&lt;/button&gt;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s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      &lt;/div&gt;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s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    &lt;/div&gt;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s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  &lt;/div&gt;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s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&lt;/div&gt;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s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@endpush</a:t>
            </a:r>
            <a:endParaRPr/>
          </a:p>
        </p:txBody>
      </p:sp>
      <p:sp>
        <p:nvSpPr>
          <p:cNvPr id="402" name="Google Shape;402;p28"/>
          <p:cNvSpPr txBox="1"/>
          <p:nvPr>
            <p:ph idx="4294967295" type="title"/>
          </p:nvPr>
        </p:nvSpPr>
        <p:spPr>
          <a:xfrm>
            <a:off x="538625" y="76750"/>
            <a:ext cx="8204322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"/>
              <a:buNone/>
            </a:pPr>
            <a:r>
              <a:rPr b="1" lang="es" sz="3200"/>
              <a:t>Second, implement Modal HTML</a:t>
            </a:r>
            <a:endParaRPr/>
          </a:p>
        </p:txBody>
      </p:sp>
      <p:sp>
        <p:nvSpPr>
          <p:cNvPr id="403" name="Google Shape;403;p28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04" name="Google Shape;404;p28"/>
          <p:cNvSpPr/>
          <p:nvPr/>
        </p:nvSpPr>
        <p:spPr>
          <a:xfrm flipH="1" rot="-5400000">
            <a:off x="3794080" y="1034437"/>
            <a:ext cx="560224" cy="27398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5968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9"/>
          <p:cNvSpPr txBox="1"/>
          <p:nvPr/>
        </p:nvSpPr>
        <p:spPr>
          <a:xfrm>
            <a:off x="333213" y="170481"/>
            <a:ext cx="7268705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@push blade syntax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Put your @push and html modal near your button tag html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Modify your code based on your case study</a:t>
            </a:r>
            <a:endParaRPr/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433" y="1399147"/>
            <a:ext cx="8198603" cy="333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g34b9a01119d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938" y="1776375"/>
            <a:ext cx="6080126" cy="2237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34b9a01119d_1_2"/>
          <p:cNvSpPr txBox="1"/>
          <p:nvPr/>
        </p:nvSpPr>
        <p:spPr>
          <a:xfrm>
            <a:off x="283450" y="456925"/>
            <a:ext cx="73548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Don’t forget to insert @stack(‘modals’) in Your Layout</a:t>
            </a:r>
            <a:endParaRPr>
              <a:solidFill>
                <a:schemeClr val="lt2"/>
              </a:solidFill>
              <a:latin typeface="Albert Sans Light"/>
              <a:ea typeface="Albert Sans Light"/>
              <a:cs typeface="Albert Sans Light"/>
              <a:sym typeface="Albert Sans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38" y="0"/>
            <a:ext cx="7051729" cy="297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2908" y="1768041"/>
            <a:ext cx="6021092" cy="3339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1"/>
          <p:cNvSpPr txBox="1"/>
          <p:nvPr>
            <p:ph idx="4294967295" type="title"/>
          </p:nvPr>
        </p:nvSpPr>
        <p:spPr>
          <a:xfrm>
            <a:off x="538625" y="76750"/>
            <a:ext cx="8204322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  <a:latin typeface="Figtree"/>
                <a:ea typeface="Figtree"/>
                <a:cs typeface="Figtree"/>
                <a:sym typeface="Figtree"/>
              </a:rPr>
              <a:t>Modify your modals html with &lt;img src&gt;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28" name="Google Shape;428;p31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29" name="Google Shape;42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86" y="1616561"/>
            <a:ext cx="9144000" cy="3041754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1"/>
          <p:cNvSpPr txBox="1"/>
          <p:nvPr/>
        </p:nvSpPr>
        <p:spPr>
          <a:xfrm>
            <a:off x="216976" y="1225007"/>
            <a:ext cx="8361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point is “how to call image from storage?”. We use “asset” function and directly into public/storage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2"/>
          <p:cNvSpPr txBox="1"/>
          <p:nvPr>
            <p:ph idx="4294967295" type="title"/>
          </p:nvPr>
        </p:nvSpPr>
        <p:spPr>
          <a:xfrm>
            <a:off x="538625" y="76750"/>
            <a:ext cx="8204322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  <a:latin typeface="Figtree"/>
                <a:ea typeface="Figtree"/>
                <a:cs typeface="Figtree"/>
                <a:sym typeface="Figtree"/>
              </a:rPr>
              <a:t>Result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36" name="Google Shape;436;p32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37" name="Google Shape;43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625" y="1697674"/>
            <a:ext cx="5819613" cy="3296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2"/>
          <p:cNvSpPr txBox="1"/>
          <p:nvPr/>
        </p:nvSpPr>
        <p:spPr>
          <a:xfrm>
            <a:off x="2440983" y="333214"/>
            <a:ext cx="5873858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Notes: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Don’t forget to remove “save button”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 your image adaptive inside modal”</a:t>
            </a:r>
            <a:endParaRPr/>
          </a:p>
          <a:p>
            <a:pPr indent="-2730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 try this trick: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" sz="11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b="0" i="0" lang="e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1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1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"img-responsive"</a:t>
            </a:r>
            <a:r>
              <a:rPr b="0" i="0" lang="e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1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b="0" i="0" lang="e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1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"max-height:250px;"</a:t>
            </a:r>
            <a:r>
              <a:rPr b="0" i="0" lang="e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1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b="0" i="0" lang="e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1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"#"</a:t>
            </a:r>
            <a:r>
              <a:rPr b="0" i="0" lang="es" sz="11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1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0" i="0" sz="11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3"/>
          <p:cNvSpPr txBox="1"/>
          <p:nvPr>
            <p:ph type="title"/>
          </p:nvPr>
        </p:nvSpPr>
        <p:spPr>
          <a:xfrm>
            <a:off x="0" y="1644316"/>
            <a:ext cx="9144000" cy="130448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50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AJAX Concept</a:t>
            </a:r>
            <a:endParaRPr sz="5000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44" name="Google Shape;444;p3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45" name="Google Shape;445;p33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4"/>
          <p:cNvSpPr txBox="1"/>
          <p:nvPr>
            <p:ph idx="4294967295" type="body"/>
          </p:nvPr>
        </p:nvSpPr>
        <p:spPr>
          <a:xfrm>
            <a:off x="538625" y="1070811"/>
            <a:ext cx="4727196" cy="34870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Char char="●"/>
            </a:pPr>
            <a:r>
              <a:rPr b="1"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AJAX (Asynchronous JavaScript and XML)</a:t>
            </a:r>
            <a:r>
              <a:rPr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is a set of web development techniques utilizing many web technologies used on the client-side to create asynchronous Web applications. 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Char char="●"/>
            </a:pPr>
            <a:r>
              <a:rPr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Import jquery library in your view file to use ajax functions of jquery which will be used to send and receive data using ajax from the server. 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Char char="●"/>
            </a:pPr>
            <a:r>
              <a:rPr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On the server side you can use the response() function to send response to client and to send response in JSON format you can chain the response function with json() function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51" name="Google Shape;451;p34"/>
          <p:cNvSpPr txBox="1"/>
          <p:nvPr>
            <p:ph idx="4294967295" type="title"/>
          </p:nvPr>
        </p:nvSpPr>
        <p:spPr>
          <a:xfrm>
            <a:off x="538625" y="76750"/>
            <a:ext cx="60441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</a:rPr>
              <a:t>AJAX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52" name="Google Shape;452;p34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53" name="Google Shape;45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5829" y="1316385"/>
            <a:ext cx="2447071" cy="274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5"/>
          <p:cNvSpPr txBox="1"/>
          <p:nvPr>
            <p:ph idx="4294967295" type="body"/>
          </p:nvPr>
        </p:nvSpPr>
        <p:spPr>
          <a:xfrm>
            <a:off x="450392" y="1070810"/>
            <a:ext cx="4274008" cy="34870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Script JQuery AJAX is </a:t>
            </a:r>
            <a:r>
              <a:rPr b="1"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implemented</a:t>
            </a:r>
            <a:r>
              <a:rPr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in a view.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 a certain event handler , JQuery Ajax will request to spesific URL and will be accepted by Controller which next it will returning a json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The callback of JQuery ajax result will get the json, may be process it, and show it in a defined user interface</a:t>
            </a:r>
            <a:endParaRPr/>
          </a:p>
          <a:p>
            <a:pPr indent="-254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59" name="Google Shape;459;p35"/>
          <p:cNvSpPr txBox="1"/>
          <p:nvPr>
            <p:ph idx="4294967295" type="title"/>
          </p:nvPr>
        </p:nvSpPr>
        <p:spPr>
          <a:xfrm>
            <a:off x="538625" y="76750"/>
            <a:ext cx="60441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</a:rPr>
              <a:t>AJAX in View &amp; Controller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60" name="Google Shape;460;p35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61" name="Google Shape;46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8482" y="984486"/>
            <a:ext cx="2711053" cy="169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8479" y="2863442"/>
            <a:ext cx="3729003" cy="1694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6"/>
          <p:cNvSpPr txBox="1"/>
          <p:nvPr>
            <p:ph type="title"/>
          </p:nvPr>
        </p:nvSpPr>
        <p:spPr>
          <a:xfrm>
            <a:off x="0" y="1644316"/>
            <a:ext cx="9144000" cy="183281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50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Exercise #3</a:t>
            </a:r>
            <a:br>
              <a:rPr lang="es" sz="50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</a:br>
            <a:r>
              <a:rPr lang="es" sz="50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Using AJAX</a:t>
            </a:r>
            <a:endParaRPr sz="5000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68" name="Google Shape;468;p3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69" name="Google Shape;469;p36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"/>
          <p:cNvSpPr txBox="1"/>
          <p:nvPr>
            <p:ph idx="4294967295" type="body"/>
          </p:nvPr>
        </p:nvSpPr>
        <p:spPr>
          <a:xfrm>
            <a:off x="538625" y="1319650"/>
            <a:ext cx="8002800" cy="3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 </a:t>
            </a:r>
            <a:r>
              <a:rPr b="1" lang="es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modal window </a:t>
            </a:r>
            <a:r>
              <a:rPr lang="es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is an element that </a:t>
            </a:r>
            <a:r>
              <a:rPr b="1" lang="es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sits on top of an application’s main window</a:t>
            </a:r>
            <a:r>
              <a:rPr lang="es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 It creates a mode that disables the main window but keeps </a:t>
            </a:r>
            <a:r>
              <a:rPr lang="es" sz="20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it visible with </a:t>
            </a:r>
            <a:r>
              <a:rPr lang="es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the modal window as a child window in front of it. </a:t>
            </a:r>
            <a:r>
              <a:rPr lang="es" sz="20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Users must interact with the modal window</a:t>
            </a:r>
            <a:r>
              <a:rPr lang="es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before they can </a:t>
            </a:r>
            <a:r>
              <a:rPr lang="es" sz="20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return</a:t>
            </a:r>
            <a:r>
              <a:rPr lang="es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to the parent application. — Wikipedia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Example: </a:t>
            </a:r>
            <a:r>
              <a:rPr lang="es" sz="2000" u="sng">
                <a:solidFill>
                  <a:srgbClr val="0070C0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https://getbootstrap.com/docs/4.0/components/modal/</a:t>
            </a:r>
            <a:r>
              <a:rPr lang="es" sz="2000">
                <a:solidFill>
                  <a:srgbClr val="0070C0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2000">
              <a:solidFill>
                <a:srgbClr val="0070C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20" name="Google Shape;220;p1"/>
          <p:cNvSpPr txBox="1"/>
          <p:nvPr>
            <p:ph idx="4294967295" type="title"/>
          </p:nvPr>
        </p:nvSpPr>
        <p:spPr>
          <a:xfrm>
            <a:off x="538625" y="76750"/>
            <a:ext cx="60441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</a:rPr>
              <a:t>What is Modal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21" name="Google Shape;221;p1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775" y="1628737"/>
            <a:ext cx="4232124" cy="268332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7"/>
          <p:cNvSpPr txBox="1"/>
          <p:nvPr>
            <p:ph idx="4294967295" type="title"/>
          </p:nvPr>
        </p:nvSpPr>
        <p:spPr>
          <a:xfrm>
            <a:off x="538625" y="76750"/>
            <a:ext cx="8140154" cy="103817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</a:rPr>
              <a:t>Exercise #3 : Show a simple message with AJAX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76" name="Google Shape;476;p37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77" name="Google Shape;47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5004" y="1891294"/>
            <a:ext cx="3890239" cy="21737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37"/>
          <p:cNvCxnSpPr/>
          <p:nvPr/>
        </p:nvCxnSpPr>
        <p:spPr>
          <a:xfrm>
            <a:off x="1340603" y="2378990"/>
            <a:ext cx="3496092" cy="753231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8"/>
          <p:cNvSpPr txBox="1"/>
          <p:nvPr>
            <p:ph idx="4294967295" type="body"/>
          </p:nvPr>
        </p:nvSpPr>
        <p:spPr>
          <a:xfrm>
            <a:off x="538625" y="1319650"/>
            <a:ext cx="8002800" cy="3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14350" lvl="0" marL="6286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s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Add the link and its event which calling jquery AJAX</a:t>
            </a:r>
            <a:endParaRPr/>
          </a:p>
          <a:p>
            <a:pPr indent="-514350" lvl="0" marL="6286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s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Code the above Javascript function, Define command HTTP, suggested a POST method (more secure)</a:t>
            </a:r>
            <a:endParaRPr/>
          </a:p>
          <a:p>
            <a:pPr indent="-514350" lvl="0" marL="6286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s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Define route and the used Controller</a:t>
            </a:r>
            <a:endParaRPr/>
          </a:p>
          <a:p>
            <a:pPr indent="-514350" lvl="0" marL="6286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s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Create the Controller</a:t>
            </a:r>
            <a:endParaRPr sz="2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84" name="Google Shape;484;p38"/>
          <p:cNvSpPr txBox="1"/>
          <p:nvPr>
            <p:ph idx="4294967295" type="title"/>
          </p:nvPr>
        </p:nvSpPr>
        <p:spPr>
          <a:xfrm>
            <a:off x="538625" y="76750"/>
            <a:ext cx="60441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</a:rPr>
              <a:t>Step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85" name="Google Shape;485;p38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9"/>
          <p:cNvSpPr txBox="1"/>
          <p:nvPr>
            <p:ph idx="4294967295" type="title"/>
          </p:nvPr>
        </p:nvSpPr>
        <p:spPr>
          <a:xfrm>
            <a:off x="538625" y="212554"/>
            <a:ext cx="8002800" cy="107080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700">
                <a:solidFill>
                  <a:srgbClr val="0012A2"/>
                </a:solidFill>
              </a:rPr>
              <a:t>1. EXAMPLE: Add the bulb icon and its event which calling jquery AJAX function in your view.</a:t>
            </a:r>
            <a:endParaRPr sz="27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91" name="Google Shape;491;p39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92" name="Google Shape;492;p39"/>
          <p:cNvSpPr txBox="1"/>
          <p:nvPr/>
        </p:nvSpPr>
        <p:spPr>
          <a:xfrm>
            <a:off x="514558" y="3270141"/>
            <a:ext cx="3379663" cy="147691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&lt;h2&gt;Category with Hover Rows&lt;/h2&gt;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&lt;p&gt;The &lt;a href="#“ onclick=“showinfo()”&gt;.table-hover&lt;/a&gt; class enables a hover state on table rows&lt;/p&gt;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/>
          </a:p>
        </p:txBody>
      </p:sp>
      <p:pic>
        <p:nvPicPr>
          <p:cNvPr id="493" name="Google Shape;49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1592" y="1230090"/>
            <a:ext cx="4232124" cy="2683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4" name="Google Shape;494;p39"/>
          <p:cNvCxnSpPr/>
          <p:nvPr/>
        </p:nvCxnSpPr>
        <p:spPr>
          <a:xfrm flipH="1" rot="10800000">
            <a:off x="2518475" y="2030278"/>
            <a:ext cx="2270501" cy="1611824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1"/>
          <p:cNvSpPr txBox="1"/>
          <p:nvPr>
            <p:ph idx="4294967295" type="title"/>
          </p:nvPr>
        </p:nvSpPr>
        <p:spPr>
          <a:xfrm>
            <a:off x="514558" y="246647"/>
            <a:ext cx="8002800" cy="66173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700">
                <a:solidFill>
                  <a:srgbClr val="0012A2"/>
                </a:solidFill>
                <a:latin typeface="Figtree"/>
                <a:ea typeface="Figtree"/>
                <a:cs typeface="Figtree"/>
                <a:sym typeface="Figtree"/>
              </a:rPr>
              <a:t>2. Define Route and  </a:t>
            </a:r>
            <a:r>
              <a:rPr lang="es" sz="2700">
                <a:solidFill>
                  <a:srgbClr val="0012A2"/>
                </a:solidFill>
              </a:rPr>
              <a:t>M</a:t>
            </a:r>
            <a:r>
              <a:rPr lang="es" sz="2700">
                <a:solidFill>
                  <a:srgbClr val="0012A2"/>
                </a:solidFill>
                <a:latin typeface="Figtree"/>
                <a:ea typeface="Figtree"/>
                <a:cs typeface="Figtree"/>
                <a:sym typeface="Figtree"/>
              </a:rPr>
              <a:t>odify </a:t>
            </a:r>
            <a:r>
              <a:rPr lang="es" sz="2700">
                <a:solidFill>
                  <a:srgbClr val="0012A2"/>
                </a:solidFill>
              </a:rPr>
              <a:t>C</a:t>
            </a:r>
            <a:r>
              <a:rPr lang="es" sz="2700">
                <a:solidFill>
                  <a:srgbClr val="0012A2"/>
                </a:solidFill>
                <a:latin typeface="Figtree"/>
                <a:ea typeface="Figtree"/>
                <a:cs typeface="Figtree"/>
                <a:sym typeface="Figtree"/>
              </a:rPr>
              <a:t>ontroller</a:t>
            </a:r>
            <a:endParaRPr sz="27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00" name="Google Shape;500;p41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01" name="Google Shape;501;p41"/>
          <p:cNvSpPr txBox="1"/>
          <p:nvPr/>
        </p:nvSpPr>
        <p:spPr>
          <a:xfrm>
            <a:off x="231047" y="1788579"/>
            <a:ext cx="8681906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F0000"/>
                </a:solidFill>
                <a:latin typeface="Albert Sans"/>
                <a:ea typeface="Albert Sans"/>
                <a:cs typeface="Albert Sans"/>
                <a:sym typeface="Albert Sans"/>
              </a:rPr>
              <a:t>Route::post("/category/showInfo",[CategoryController::class, 'showInfo'])-&gt;name("category.showInfo");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After this, we are going to use “category.showInfo” routes as the target url of our AJAX.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lbert Sans"/>
                <a:ea typeface="Albert Sans"/>
                <a:cs typeface="Albert Sans"/>
                <a:sym typeface="Albert Sans"/>
              </a:rPr>
              <a:t>We will create the “showInfo” function in the CategoryController later.</a:t>
            </a:r>
            <a:endParaRPr/>
          </a:p>
        </p:txBody>
      </p:sp>
      <p:pic>
        <p:nvPicPr>
          <p:cNvPr id="502" name="Google Shape;50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11047"/>
            <a:ext cx="9144000" cy="293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3"/>
          <p:cNvSpPr txBox="1"/>
          <p:nvPr>
            <p:ph idx="4294967295" type="title"/>
          </p:nvPr>
        </p:nvSpPr>
        <p:spPr>
          <a:xfrm>
            <a:off x="514558" y="246647"/>
            <a:ext cx="8002800" cy="66173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700">
                <a:solidFill>
                  <a:srgbClr val="0012A2"/>
                </a:solidFill>
              </a:rPr>
              <a:t>3</a:t>
            </a:r>
            <a:r>
              <a:rPr lang="es" sz="2700">
                <a:solidFill>
                  <a:srgbClr val="0012A2"/>
                </a:solidFill>
                <a:latin typeface="Figtree"/>
                <a:ea typeface="Figtree"/>
                <a:cs typeface="Figtree"/>
                <a:sym typeface="Figtree"/>
              </a:rPr>
              <a:t>. Code the javascript function</a:t>
            </a:r>
            <a:endParaRPr sz="27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08" name="Google Shape;508;p53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09" name="Google Shape;509;p53"/>
          <p:cNvSpPr txBox="1"/>
          <p:nvPr/>
        </p:nvSpPr>
        <p:spPr>
          <a:xfrm>
            <a:off x="334085" y="1122084"/>
            <a:ext cx="814938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Code the function in the </a:t>
            </a:r>
            <a:r>
              <a:rPr b="1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category.index</a:t>
            </a:r>
            <a:r>
              <a:rPr b="0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blade, put the codes below in a section. Since we are using section with different name, so we need to prepare a </a:t>
            </a:r>
            <a:r>
              <a:rPr b="1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yield</a:t>
            </a:r>
            <a:r>
              <a:rPr b="0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inside the head element of the layout.</a:t>
            </a:r>
            <a:endParaRPr/>
          </a:p>
        </p:txBody>
      </p:sp>
      <p:sp>
        <p:nvSpPr>
          <p:cNvPr id="510" name="Google Shape;510;p53"/>
          <p:cNvSpPr txBox="1"/>
          <p:nvPr/>
        </p:nvSpPr>
        <p:spPr>
          <a:xfrm>
            <a:off x="514558" y="1896983"/>
            <a:ext cx="4117600" cy="289419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@push("script")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&lt;script&gt;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function showInfo() {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$.ajax({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type: 'POST',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url: '{{ route("category.showInfo") }}',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data: '_token=&lt;?php echo csrf_token(); ?&gt;',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success: function(data) {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$('#showinfo').html(data.msg);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}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});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}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&lt;/script&gt;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@endpush</a:t>
            </a:r>
            <a:endParaRPr/>
          </a:p>
        </p:txBody>
      </p:sp>
      <p:sp>
        <p:nvSpPr>
          <p:cNvPr id="511" name="Google Shape;511;p53"/>
          <p:cNvSpPr txBox="1"/>
          <p:nvPr/>
        </p:nvSpPr>
        <p:spPr>
          <a:xfrm>
            <a:off x="4924926" y="2166787"/>
            <a:ext cx="343301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Add this in the parent layout at the end of Script section</a:t>
            </a:r>
            <a:endParaRPr/>
          </a:p>
        </p:txBody>
      </p:sp>
      <p:pic>
        <p:nvPicPr>
          <p:cNvPr id="512" name="Google Shape;51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3702" y="2841018"/>
            <a:ext cx="2190702" cy="1869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7"/>
          <p:cNvSpPr txBox="1"/>
          <p:nvPr>
            <p:ph idx="4294967295" type="title"/>
          </p:nvPr>
        </p:nvSpPr>
        <p:spPr>
          <a:xfrm>
            <a:off x="514558" y="246647"/>
            <a:ext cx="8002800" cy="66173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700">
                <a:solidFill>
                  <a:srgbClr val="0012A2"/>
                </a:solidFill>
              </a:rPr>
              <a:t>3</a:t>
            </a:r>
            <a:r>
              <a:rPr lang="es" sz="2700">
                <a:solidFill>
                  <a:srgbClr val="0012A2"/>
                </a:solidFill>
                <a:latin typeface="Figtree"/>
                <a:ea typeface="Figtree"/>
                <a:cs typeface="Figtree"/>
                <a:sym typeface="Figtree"/>
              </a:rPr>
              <a:t>. Code the javascript function : Explanation</a:t>
            </a:r>
            <a:endParaRPr sz="27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18" name="Google Shape;518;p67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19" name="Google Shape;519;p67"/>
          <p:cNvSpPr txBox="1"/>
          <p:nvPr/>
        </p:nvSpPr>
        <p:spPr>
          <a:xfrm>
            <a:off x="217780" y="4282380"/>
            <a:ext cx="81493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‘data.msg’ is a json object which will be generated by the Controller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It is a mandatory for using  </a:t>
            </a:r>
            <a:r>
              <a:rPr b="1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_token </a:t>
            </a: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when using POST method </a:t>
            </a:r>
            <a:endParaRPr b="0" i="0" sz="14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0" name="Google Shape;520;p67"/>
          <p:cNvSpPr txBox="1"/>
          <p:nvPr/>
        </p:nvSpPr>
        <p:spPr>
          <a:xfrm>
            <a:off x="197725" y="904367"/>
            <a:ext cx="4069473" cy="289419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@push("script")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&lt;script&gt;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function showInfo() {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$.ajax({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type: 'POST',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url: '{{ route("category.showInfo") }}',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data: '_token=&lt;?php echo csrf_token(); ?&gt;',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success: function(data) {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$('#showinfo').html(data.msg);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}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});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}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&lt;/script&gt;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@endpush</a:t>
            </a:r>
            <a:endParaRPr/>
          </a:p>
        </p:txBody>
      </p:sp>
      <p:sp>
        <p:nvSpPr>
          <p:cNvPr id="521" name="Google Shape;521;p67"/>
          <p:cNvSpPr txBox="1"/>
          <p:nvPr/>
        </p:nvSpPr>
        <p:spPr>
          <a:xfrm>
            <a:off x="4342193" y="860834"/>
            <a:ext cx="4572000" cy="329320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JQuery ajax syntax is using  </a:t>
            </a:r>
            <a:r>
              <a:rPr b="1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$.ajax</a:t>
            </a:r>
            <a:r>
              <a:rPr b="0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followed by these parameters: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type</a:t>
            </a:r>
            <a:r>
              <a:rPr b="0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🡪 command HTTP, 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url</a:t>
            </a:r>
            <a:r>
              <a:rPr b="0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🡪 routing destination, 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data</a:t>
            </a:r>
            <a:r>
              <a:rPr b="0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🡪 parameter/data that parsed to the route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success</a:t>
            </a:r>
            <a:r>
              <a:rPr b="0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🡪callback/action function that will execute when success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As default, Data transferred in the callback function is in a form of JSON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5572" y="1699366"/>
            <a:ext cx="3673842" cy="174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862" y="1165740"/>
            <a:ext cx="4683136" cy="2763929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8"/>
          <p:cNvSpPr txBox="1"/>
          <p:nvPr>
            <p:ph idx="4294967295" type="title"/>
          </p:nvPr>
        </p:nvSpPr>
        <p:spPr>
          <a:xfrm>
            <a:off x="514558" y="246647"/>
            <a:ext cx="8002800" cy="66173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700">
                <a:solidFill>
                  <a:srgbClr val="0012A2"/>
                </a:solidFill>
              </a:rPr>
              <a:t>3</a:t>
            </a:r>
            <a:r>
              <a:rPr lang="es" sz="2700">
                <a:solidFill>
                  <a:srgbClr val="0012A2"/>
                </a:solidFill>
                <a:latin typeface="Figtree"/>
                <a:ea typeface="Figtree"/>
                <a:cs typeface="Figtree"/>
                <a:sym typeface="Figtree"/>
              </a:rPr>
              <a:t>. Code the javascript function : Implementation</a:t>
            </a:r>
            <a:endParaRPr sz="27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514558" y="4320708"/>
            <a:ext cx="81493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Don’t forget to </a:t>
            </a:r>
            <a:r>
              <a:rPr b="0" i="0" lang="es" sz="18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implement</a:t>
            </a: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this section</a:t>
            </a:r>
            <a:endParaRPr/>
          </a:p>
        </p:txBody>
      </p:sp>
      <p:sp>
        <p:nvSpPr>
          <p:cNvPr id="531" name="Google Shape;531;p68"/>
          <p:cNvSpPr/>
          <p:nvPr/>
        </p:nvSpPr>
        <p:spPr>
          <a:xfrm>
            <a:off x="1594426" y="2721243"/>
            <a:ext cx="1078831" cy="224589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68"/>
          <p:cNvSpPr/>
          <p:nvPr/>
        </p:nvSpPr>
        <p:spPr>
          <a:xfrm>
            <a:off x="2386739" y="2126700"/>
            <a:ext cx="1728061" cy="224589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68"/>
          <p:cNvSpPr/>
          <p:nvPr/>
        </p:nvSpPr>
        <p:spPr>
          <a:xfrm>
            <a:off x="7419851" y="2038130"/>
            <a:ext cx="1078831" cy="224589"/>
          </a:xfrm>
          <a:prstGeom prst="rect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68"/>
          <p:cNvSpPr/>
          <p:nvPr/>
        </p:nvSpPr>
        <p:spPr>
          <a:xfrm>
            <a:off x="5544382" y="2188609"/>
            <a:ext cx="1610397" cy="224589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68"/>
          <p:cNvSpPr/>
          <p:nvPr/>
        </p:nvSpPr>
        <p:spPr>
          <a:xfrm>
            <a:off x="1594426" y="1533926"/>
            <a:ext cx="1728061" cy="224589"/>
          </a:xfrm>
          <a:prstGeom prst="rect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9"/>
          <p:cNvSpPr txBox="1"/>
          <p:nvPr>
            <p:ph type="title"/>
          </p:nvPr>
        </p:nvSpPr>
        <p:spPr>
          <a:xfrm>
            <a:off x="0" y="1644316"/>
            <a:ext cx="9144000" cy="183281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50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Exercise #4</a:t>
            </a:r>
            <a:br>
              <a:rPr lang="es" sz="50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</a:br>
            <a:r>
              <a:rPr lang="es" sz="50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Implement AJAX</a:t>
            </a:r>
            <a:endParaRPr sz="5000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41" name="Google Shape;541;p6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42" name="Google Shape;542;p69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0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p70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t/>
            </a:r>
            <a:endParaRPr/>
          </a:p>
        </p:txBody>
      </p:sp>
      <p:pic>
        <p:nvPicPr>
          <p:cNvPr id="549" name="Google Shape;54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100" y="0"/>
            <a:ext cx="85017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63612"/>
            <a:ext cx="9144000" cy="616276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1"/>
          <p:cNvSpPr txBox="1"/>
          <p:nvPr/>
        </p:nvSpPr>
        <p:spPr>
          <a:xfrm>
            <a:off x="185980" y="1340604"/>
            <a:ext cx="531591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Don’t forget to add JQUERY JS before @stack(‘script’)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Please insert this code inside your Parent View (Layout)</a:t>
            </a:r>
            <a:endParaRPr/>
          </a:p>
        </p:txBody>
      </p:sp>
      <p:sp>
        <p:nvSpPr>
          <p:cNvPr id="556" name="Google Shape;556;p71"/>
          <p:cNvSpPr txBox="1"/>
          <p:nvPr/>
        </p:nvSpPr>
        <p:spPr>
          <a:xfrm>
            <a:off x="185980" y="3107410"/>
            <a:ext cx="848532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"https://ajax.googleapis.com/ajax/libs/jquery/3.7.1/jquery.min.js"</a:t>
            </a:r>
            <a:r>
              <a:rPr b="0" i="0" lang="es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b="0" i="0" lang="es" sz="14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b="0" i="0" lang="es" sz="14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400" u="none" cap="none" strike="noStrike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"/>
          <p:cNvSpPr txBox="1"/>
          <p:nvPr>
            <p:ph idx="4294967295" type="body"/>
          </p:nvPr>
        </p:nvSpPr>
        <p:spPr>
          <a:xfrm>
            <a:off x="538625" y="1319650"/>
            <a:ext cx="8002800" cy="3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Grab the user’s attention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If you want to interrupt a user’s current task to catch the user’s attention to something more substantial.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Need user input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If you want to get information from the user. Ex. sign up or login form.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Show additional information in context</a:t>
            </a:r>
            <a:r>
              <a:rPr lang="es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If you want to show additional information without losing the context of the parent page. Ex. showing larger images or videos.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Show additional information (not in context)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If you want to show information that is not directly related to the parent page or other options that are “independent” from other pages. Ex. notifications.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27" name="Google Shape;227;p2"/>
          <p:cNvSpPr txBox="1"/>
          <p:nvPr>
            <p:ph idx="4294967295" type="title"/>
          </p:nvPr>
        </p:nvSpPr>
        <p:spPr>
          <a:xfrm>
            <a:off x="538625" y="76750"/>
            <a:ext cx="60441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</a:rPr>
              <a:t>When we use modal ?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28" name="Google Shape;228;p2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2"/>
          <p:cNvSpPr txBox="1"/>
          <p:nvPr>
            <p:ph idx="4294967295" type="title"/>
          </p:nvPr>
        </p:nvSpPr>
        <p:spPr>
          <a:xfrm>
            <a:off x="514558" y="246647"/>
            <a:ext cx="8002800" cy="66173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700">
                <a:solidFill>
                  <a:srgbClr val="0012A2"/>
                </a:solidFill>
                <a:latin typeface="Figtree"/>
                <a:ea typeface="Figtree"/>
                <a:cs typeface="Figtree"/>
                <a:sym typeface="Figtree"/>
              </a:rPr>
              <a:t>4. Implement showInfo function inside Controller</a:t>
            </a:r>
            <a:endParaRPr sz="27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62" name="Google Shape;562;p72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63" name="Google Shape;563;p72"/>
          <p:cNvSpPr txBox="1"/>
          <p:nvPr/>
        </p:nvSpPr>
        <p:spPr>
          <a:xfrm>
            <a:off x="4571999" y="1566843"/>
            <a:ext cx="443284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Place it in the CategoryController.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method </a:t>
            </a:r>
            <a:r>
              <a:rPr b="1" i="0" lang="e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response()-&gt;json()</a:t>
            </a:r>
            <a:r>
              <a:rPr b="0" i="0" lang="e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create json data.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in array with some pairs of ‘key’ and ‘value’</a:t>
            </a:r>
            <a:endParaRPr/>
          </a:p>
        </p:txBody>
      </p:sp>
      <p:sp>
        <p:nvSpPr>
          <p:cNvPr id="564" name="Google Shape;564;p72"/>
          <p:cNvSpPr txBox="1"/>
          <p:nvPr/>
        </p:nvSpPr>
        <p:spPr>
          <a:xfrm>
            <a:off x="276238" y="1264468"/>
            <a:ext cx="4117600" cy="2124433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return response()-&gt;json(array(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'status' =&gt; 'oke',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'msg' =&gt; "&lt;div class='alert alert-info'&gt;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Tutorial membuat boostrap stripe ada di            https://getbootstrap.com/docs/4.0/content/tables/ .'&lt;/div&gt;"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), 200);</a:t>
            </a:r>
            <a:endParaRPr/>
          </a:p>
        </p:txBody>
      </p:sp>
      <p:pic>
        <p:nvPicPr>
          <p:cNvPr id="565" name="Google Shape;56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2795" y="2623184"/>
            <a:ext cx="3778407" cy="22026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6" name="Google Shape;566;p72"/>
          <p:cNvCxnSpPr/>
          <p:nvPr/>
        </p:nvCxnSpPr>
        <p:spPr>
          <a:xfrm rot="10800000">
            <a:off x="3926410" y="3960489"/>
            <a:ext cx="589548" cy="29276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3"/>
          <p:cNvSpPr txBox="1"/>
          <p:nvPr/>
        </p:nvSpPr>
        <p:spPr>
          <a:xfrm>
            <a:off x="185980" y="364210"/>
            <a:ext cx="8694549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Issue error 🡪 </a:t>
            </a:r>
            <a:r>
              <a:rPr b="1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your Javascript FIRST (Missing function name)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have an unresponsive action, please open: Right Click &gt; Inspect Element &gt; Console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have an error like this, please check your script code is already loaded or not. Use Ctrl+U instead</a:t>
            </a:r>
            <a:endParaRPr/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case, our code is wrong, because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 showInfo uses ‘s’ character lowercase and ‘I’ uppercase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But, programmer call with “showinfo” in onclick action</a:t>
            </a:r>
            <a:endParaRPr/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57" y="1166617"/>
            <a:ext cx="5973009" cy="828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6897" y="1212078"/>
            <a:ext cx="3841089" cy="3872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5980" y="2083062"/>
            <a:ext cx="4351356" cy="714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4"/>
          <p:cNvSpPr txBox="1"/>
          <p:nvPr/>
        </p:nvSpPr>
        <p:spPr>
          <a:xfrm>
            <a:off x="185980" y="364210"/>
            <a:ext cx="8694549" cy="3816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Issue error 🡪 </a:t>
            </a:r>
            <a:r>
              <a:rPr b="1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your Javascript FIRST (Missing JQuery to understand $ syntax)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have an unresponsive action, please open: Right Click &gt; Inspect Element &gt; Console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have an error like this, please check your script code is already loaded or not. Use Ctrl+U instead</a:t>
            </a:r>
            <a:endParaRPr/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case, we have to check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JQuery JS is already loaded before we call ajax syntax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Find and type “Jquery”.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there is no Jquery JS, please insert first </a:t>
            </a:r>
            <a:b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inside your Layout Blade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0" name="Google Shape;58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98" y="2214373"/>
            <a:ext cx="4351356" cy="71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980" y="1159008"/>
            <a:ext cx="4944165" cy="92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6811" y="748604"/>
            <a:ext cx="4247189" cy="363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4210" y="4426549"/>
            <a:ext cx="8144136" cy="548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9139" y="286719"/>
            <a:ext cx="4904861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5"/>
          <p:cNvSpPr txBox="1"/>
          <p:nvPr/>
        </p:nvSpPr>
        <p:spPr>
          <a:xfrm>
            <a:off x="154983" y="154983"/>
            <a:ext cx="3572359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It’s visible to check AJAX Process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Inspect Element &gt; Network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Refresh Again until you see all processes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link with Ajax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is one request network based on your code.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status 200, your request is completely successful. But if you have error, you need to inspect more deep</a:t>
            </a:r>
            <a:endParaRPr/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75"/>
          <p:cNvSpPr/>
          <p:nvPr/>
        </p:nvSpPr>
        <p:spPr>
          <a:xfrm>
            <a:off x="3053166" y="4285281"/>
            <a:ext cx="1185973" cy="31771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5968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986" y="1042354"/>
            <a:ext cx="8896027" cy="323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452" y="138767"/>
            <a:ext cx="8081646" cy="2278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456" y="2499206"/>
            <a:ext cx="8213377" cy="2490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3746"/>
            <a:ext cx="9144000" cy="654667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78"/>
          <p:cNvSpPr txBox="1"/>
          <p:nvPr/>
        </p:nvSpPr>
        <p:spPr>
          <a:xfrm>
            <a:off x="178231" y="325464"/>
            <a:ext cx="840783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have 500 ERROR, so programmer must fix it.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deeper into “Request” and “Response”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case, programmer must check “</a:t>
            </a:r>
            <a:r>
              <a:rPr b="0" i="0" lang="es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Is there any wrong or typo between function name in Controller and function name inside Router?</a:t>
            </a: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pic>
        <p:nvPicPr>
          <p:cNvPr id="608" name="Google Shape;608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231" y="2849262"/>
            <a:ext cx="5706792" cy="1681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82146" y="2861923"/>
            <a:ext cx="5057569" cy="2165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57824"/>
            <a:ext cx="9144000" cy="322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0"/>
          <p:cNvSpPr txBox="1"/>
          <p:nvPr>
            <p:ph idx="4294967295" type="title"/>
          </p:nvPr>
        </p:nvSpPr>
        <p:spPr>
          <a:xfrm>
            <a:off x="262031" y="209813"/>
            <a:ext cx="8002800" cy="140167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700">
                <a:solidFill>
                  <a:srgbClr val="0012A2"/>
                </a:solidFill>
              </a:rPr>
              <a:t>Exercise #4 : Add new action by reuse/modify exercise #3 to show the Category name where has the highest number of food variant</a:t>
            </a:r>
            <a:endParaRPr sz="27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20" name="Google Shape;620;p80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21" name="Google Shape;621;p80"/>
          <p:cNvSpPr txBox="1"/>
          <p:nvPr/>
        </p:nvSpPr>
        <p:spPr>
          <a:xfrm>
            <a:off x="493431" y="4073960"/>
            <a:ext cx="7771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(in the future, when we already have a transaction, it can be changed with more useful information like the most selling product, etc)</a:t>
            </a:r>
            <a:endParaRPr/>
          </a:p>
        </p:txBody>
      </p:sp>
      <p:pic>
        <p:nvPicPr>
          <p:cNvPr id="622" name="Google Shape;62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6963" y="1539421"/>
            <a:ext cx="4990454" cy="2318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88352"/>
            <a:ext cx="9144000" cy="3366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"/>
          <p:cNvSpPr txBox="1"/>
          <p:nvPr>
            <p:ph idx="4294967295" type="body"/>
          </p:nvPr>
        </p:nvSpPr>
        <p:spPr>
          <a:xfrm>
            <a:off x="6056780" y="1721886"/>
            <a:ext cx="2521625" cy="18667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Modal Content can be Static or Dynamic</a:t>
            </a:r>
            <a:endParaRPr/>
          </a:p>
        </p:txBody>
      </p:sp>
      <p:sp>
        <p:nvSpPr>
          <p:cNvPr id="234" name="Google Shape;234;p3"/>
          <p:cNvSpPr txBox="1"/>
          <p:nvPr>
            <p:ph idx="4294967295" type="title"/>
          </p:nvPr>
        </p:nvSpPr>
        <p:spPr>
          <a:xfrm>
            <a:off x="538625" y="76750"/>
            <a:ext cx="60441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</a:rPr>
              <a:t>Modal Structure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35" name="Google Shape;235;p3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descr="WhatsApp Image 2020-09-17 at 21.26.13.jpeg" id="236" name="Google Shape;23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590" y="1494435"/>
            <a:ext cx="5048021" cy="263218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"/>
          <p:cNvSpPr txBox="1"/>
          <p:nvPr/>
        </p:nvSpPr>
        <p:spPr>
          <a:xfrm>
            <a:off x="255722" y="4308529"/>
            <a:ext cx="856952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AdminLTE4, we use this link: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https://adminlte.io/themes/v3/pages/UI/modals.html</a:t>
            </a: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https://getbootstrap.com/docs/5.3/components/modal/</a:t>
            </a: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4352" y="2828171"/>
            <a:ext cx="4773479" cy="2106447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2"/>
          <p:cNvSpPr txBox="1"/>
          <p:nvPr>
            <p:ph idx="4294967295" type="title"/>
          </p:nvPr>
        </p:nvSpPr>
        <p:spPr>
          <a:xfrm>
            <a:off x="514558" y="246647"/>
            <a:ext cx="8002800" cy="66173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700">
                <a:solidFill>
                  <a:srgbClr val="0012A2"/>
                </a:solidFill>
                <a:latin typeface="Figtree"/>
                <a:ea typeface="Figtree"/>
                <a:cs typeface="Figtree"/>
                <a:sym typeface="Figtree"/>
              </a:rPr>
              <a:t>#4. Example for add query in </a:t>
            </a:r>
            <a:r>
              <a:rPr lang="es" sz="2700">
                <a:solidFill>
                  <a:srgbClr val="0012A2"/>
                </a:solidFill>
              </a:rPr>
              <a:t>new link</a:t>
            </a:r>
            <a:endParaRPr sz="27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34" name="Google Shape;634;p82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35" name="Google Shape;635;p82"/>
          <p:cNvSpPr txBox="1"/>
          <p:nvPr/>
        </p:nvSpPr>
        <p:spPr>
          <a:xfrm>
            <a:off x="447331" y="908378"/>
            <a:ext cx="6945361" cy="235302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public function showInfo() {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    $highestFoodCategory = Category::withCount('foods')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-&gt;orderByDesc('foods_count')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-&gt;first(); 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    return response()-&gt;json(array(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'status' =&gt; 'oke',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'msg' =&gt; "&lt;div class='alert alert-danger'&gt;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The highest amount of food is  &lt;b&gt;'".$highestFoodCategory-&gt;name.“&lt;/b&gt;&lt;/div&gt;"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), 200);</a:t>
            </a:r>
            <a:endParaRPr b="0" i="0" sz="12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3"/>
          <p:cNvSpPr txBox="1"/>
          <p:nvPr>
            <p:ph type="title"/>
          </p:nvPr>
        </p:nvSpPr>
        <p:spPr>
          <a:xfrm>
            <a:off x="766011" y="974559"/>
            <a:ext cx="7680158" cy="313623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45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Exercise #5</a:t>
            </a:r>
            <a:br>
              <a:rPr lang="es" sz="45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</a:br>
            <a:r>
              <a:rPr lang="es" sz="45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Make a Modal for showing foods in master category (replace bullet point)</a:t>
            </a:r>
            <a:endParaRPr sz="4500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41" name="Google Shape;641;p8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2" name="Google Shape;642;p83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0498"/>
            <a:ext cx="9144000" cy="3410857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84"/>
          <p:cNvSpPr/>
          <p:nvPr/>
        </p:nvSpPr>
        <p:spPr>
          <a:xfrm>
            <a:off x="5811864" y="789445"/>
            <a:ext cx="922149" cy="178230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5968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84"/>
          <p:cNvSpPr txBox="1"/>
          <p:nvPr/>
        </p:nvSpPr>
        <p:spPr>
          <a:xfrm>
            <a:off x="4099301" y="144126"/>
            <a:ext cx="47657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need to change this with modals for elevate the efficient of User Interface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6"/>
          <p:cNvSpPr txBox="1"/>
          <p:nvPr>
            <p:ph idx="4294967295" type="title"/>
          </p:nvPr>
        </p:nvSpPr>
        <p:spPr>
          <a:xfrm>
            <a:off x="486484" y="368965"/>
            <a:ext cx="8002800" cy="5642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700">
                <a:solidFill>
                  <a:srgbClr val="0012A2"/>
                </a:solidFill>
              </a:rPr>
              <a:t>1. Prepare : Blank Modal Form</a:t>
            </a:r>
            <a:endParaRPr sz="27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59" name="Google Shape;659;p86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60" name="Google Shape;660;p86"/>
          <p:cNvSpPr txBox="1"/>
          <p:nvPr/>
        </p:nvSpPr>
        <p:spPr>
          <a:xfrm>
            <a:off x="334085" y="1122084"/>
            <a:ext cx="682470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Still in category/index.blade.php , we will create the modal header, modal body, and modal footer from a View, therefore we will clear the modal-content (or put with an animated loading gif)</a:t>
            </a:r>
            <a:endParaRPr/>
          </a:p>
        </p:txBody>
      </p:sp>
      <p:sp>
        <p:nvSpPr>
          <p:cNvPr id="661" name="Google Shape;661;p86"/>
          <p:cNvSpPr txBox="1"/>
          <p:nvPr/>
        </p:nvSpPr>
        <p:spPr>
          <a:xfrm>
            <a:off x="435748" y="1860748"/>
            <a:ext cx="8272504" cy="318262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5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@push ('modals')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5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&lt;!-- Modal --&gt;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5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&lt;div class="modal fade" id="detailModal" tabindex="-1" aria-labelledby="detailModalLabel" aria-hidden="true"&gt;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5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&lt;div class="modal-dialog"&gt;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5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&lt;div class="modal-content"&gt;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5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&lt;div class="modal-header"&gt;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5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&lt;h1 class="modal-title fs-5" id="</a:t>
            </a:r>
            <a:r>
              <a:rPr lang="es" sz="105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detail-title</a:t>
            </a:r>
            <a:r>
              <a:rPr b="0" i="0" lang="es" sz="105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"&gt;List of &lt;/h1&gt;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5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&lt;button type="button" class="btn-close" data-bs-dismiss="modal" aria-label="Close"&gt;&lt;/button&gt;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5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&lt;/div&gt;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5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&lt;div class="modal-body" </a:t>
            </a:r>
            <a:r>
              <a:rPr lang="es" sz="105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id=”detail-body”</a:t>
            </a:r>
            <a:r>
              <a:rPr b="0" i="0" lang="es" sz="105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&gt;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5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...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5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&lt;/div&gt;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5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&lt;div class="modal-footer"&gt;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5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&lt;button type="button" class="btn btn-secondary" data-bs-dismiss="modal"&gt;Close&lt;/button&gt;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5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&lt;/div&gt;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5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&lt;/div&gt;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5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&lt;/div&gt;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5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&lt;/div&gt;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5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@endpush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46607"/>
            <a:ext cx="9144000" cy="3050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8"/>
          <p:cNvSpPr txBox="1"/>
          <p:nvPr>
            <p:ph idx="4294967295" type="title"/>
          </p:nvPr>
        </p:nvSpPr>
        <p:spPr>
          <a:xfrm>
            <a:off x="514558" y="246647"/>
            <a:ext cx="8002800" cy="91921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700">
                <a:solidFill>
                  <a:srgbClr val="0012A2"/>
                </a:solidFill>
              </a:rPr>
              <a:t>2. Add the Link and its event which calling jquery AJAX Function</a:t>
            </a:r>
            <a:endParaRPr sz="27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72" name="Google Shape;672;p88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73" name="Google Shape;673;p88"/>
          <p:cNvSpPr txBox="1"/>
          <p:nvPr/>
        </p:nvSpPr>
        <p:spPr>
          <a:xfrm>
            <a:off x="305881" y="1057348"/>
            <a:ext cx="8532237" cy="3120189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&lt;td&gt;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&lt;button type="button" class="btn btn-info" data-bs-toggle="modal" 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  data-bs-target="</a:t>
            </a:r>
            <a:r>
              <a:rPr b="1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#detailModal</a:t>
            </a: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“ </a:t>
            </a:r>
            <a:r>
              <a:rPr b="1" i="0" lang="es" sz="12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lbert Sans"/>
                <a:ea typeface="Albert Sans"/>
                <a:cs typeface="Albert Sans"/>
                <a:sym typeface="Albert Sans"/>
              </a:rPr>
              <a:t>onclick="showDetail({{ $d-&gt;id }} &gt;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Details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&lt;/button&gt;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…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&lt;/td&gt;</a:t>
            </a:r>
            <a:endParaRPr b="0" i="0" sz="12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674" name="Google Shape;674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6556" y="1945928"/>
            <a:ext cx="6046000" cy="2981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960" y="0"/>
            <a:ext cx="82840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36" y="0"/>
            <a:ext cx="87265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91"/>
          <p:cNvSpPr txBox="1"/>
          <p:nvPr>
            <p:ph idx="4294967295" type="body"/>
          </p:nvPr>
        </p:nvSpPr>
        <p:spPr>
          <a:xfrm>
            <a:off x="538625" y="1319650"/>
            <a:ext cx="8002800" cy="3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Route::post("/category/showListFoods",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[CategoryController::class, 'showListFoods'])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-&gt;name("category.showListFoods");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Char char="●"/>
            </a:pPr>
            <a:r>
              <a:rPr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 the next step, we are going to use AJAX and redirect the data by using route ‘</a:t>
            </a:r>
            <a:r>
              <a:rPr b="0"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category.showListFoods</a:t>
            </a:r>
            <a:r>
              <a:rPr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’.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Char char="●"/>
            </a:pPr>
            <a:r>
              <a:rPr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We need 1 parameter to know specific category, but we parse inside the AJAX. So we don’t to make required parameter inside Routing.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Char char="●"/>
            </a:pPr>
            <a:r>
              <a:rPr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Don’t forget to create the function ‘</a:t>
            </a:r>
            <a:r>
              <a:rPr b="0"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showListFoods</a:t>
            </a:r>
            <a:r>
              <a:rPr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’ in CategoryController later.</a:t>
            </a:r>
            <a:endParaRPr/>
          </a:p>
        </p:txBody>
      </p:sp>
      <p:sp>
        <p:nvSpPr>
          <p:cNvPr id="690" name="Google Shape;690;p91"/>
          <p:cNvSpPr txBox="1"/>
          <p:nvPr>
            <p:ph idx="4294967295" type="title"/>
          </p:nvPr>
        </p:nvSpPr>
        <p:spPr>
          <a:xfrm>
            <a:off x="538625" y="76750"/>
            <a:ext cx="8286618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>
                <a:solidFill>
                  <a:srgbClr val="0012A2"/>
                </a:solidFill>
              </a:rPr>
              <a:t>3. Define Route and Controller for AJAX Data</a:t>
            </a:r>
            <a:endParaRPr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91" name="Google Shape;691;p91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"/>
          <p:cNvSpPr txBox="1"/>
          <p:nvPr>
            <p:ph idx="4294967295" type="body"/>
          </p:nvPr>
        </p:nvSpPr>
        <p:spPr>
          <a:xfrm>
            <a:off x="639296" y="990550"/>
            <a:ext cx="7768535" cy="1008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For additional JavaScript or CSS, we can use @stack and @push syntax on Blade Template Laravel.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@stack('name')</a:t>
            </a:r>
            <a:r>
              <a:rPr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 This directive in your </a:t>
            </a:r>
            <a:r>
              <a:rPr b="1" lang="es" sz="16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layout view </a:t>
            </a:r>
            <a:r>
              <a:rPr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defines a named stack, which is essentially an array where you can </a:t>
            </a:r>
            <a:r>
              <a:rPr b="1"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push multiple pieces of content</a:t>
            </a:r>
            <a:r>
              <a:rPr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 It will render all the items that have been </a:t>
            </a:r>
            <a:r>
              <a:rPr b="1"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pushed onto this stack</a:t>
            </a:r>
            <a:r>
              <a:rPr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@push('name') ... @endpush</a:t>
            </a:r>
            <a:r>
              <a:rPr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 This directive in a </a:t>
            </a:r>
            <a:r>
              <a:rPr b="1" lang="es" sz="16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child view</a:t>
            </a:r>
            <a:r>
              <a:rPr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adds content onto the specified named stack. You can</a:t>
            </a:r>
            <a:r>
              <a:rPr lang="es" sz="16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push individual strings or blocks of HTML/Blade code</a:t>
            </a:r>
            <a:r>
              <a:rPr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 Importantly, you </a:t>
            </a:r>
            <a:r>
              <a:rPr b="1"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can @push multiple times to the same stack from different parts of your views</a:t>
            </a:r>
            <a:r>
              <a:rPr lang="es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.</a:t>
            </a:r>
            <a:endParaRPr/>
          </a:p>
        </p:txBody>
      </p:sp>
      <p:sp>
        <p:nvSpPr>
          <p:cNvPr id="243" name="Google Shape;243;p4"/>
          <p:cNvSpPr txBox="1"/>
          <p:nvPr>
            <p:ph idx="4294967295" type="title"/>
          </p:nvPr>
        </p:nvSpPr>
        <p:spPr>
          <a:xfrm>
            <a:off x="538625" y="76750"/>
            <a:ext cx="60441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000">
                <a:solidFill>
                  <a:srgbClr val="0012A2"/>
                </a:solidFill>
              </a:rPr>
              <a:t>We need additonal javascript or CSS based on child layout</a:t>
            </a:r>
            <a:endParaRPr sz="20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44" name="Google Shape;244;p4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92"/>
          <p:cNvSpPr txBox="1"/>
          <p:nvPr/>
        </p:nvSpPr>
        <p:spPr>
          <a:xfrm>
            <a:off x="258197" y="2571750"/>
            <a:ext cx="293862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with: </a:t>
            </a:r>
            <a:r>
              <a:rPr b="1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php artisan route:list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7" name="Google Shape;697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197" y="826095"/>
            <a:ext cx="7325747" cy="1171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44" y="3160727"/>
            <a:ext cx="9144000" cy="74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3"/>
          <p:cNvSpPr txBox="1"/>
          <p:nvPr>
            <p:ph idx="4294967295" type="title"/>
          </p:nvPr>
        </p:nvSpPr>
        <p:spPr>
          <a:xfrm>
            <a:off x="514558" y="246647"/>
            <a:ext cx="8002800" cy="66173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700">
                <a:solidFill>
                  <a:srgbClr val="0012A2"/>
                </a:solidFill>
                <a:latin typeface="Figtree"/>
                <a:ea typeface="Figtree"/>
                <a:cs typeface="Figtree"/>
                <a:sym typeface="Figtree"/>
              </a:rPr>
              <a:t>4. Code the javascript function</a:t>
            </a:r>
            <a:endParaRPr sz="27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04" name="Google Shape;704;p93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05" name="Google Shape;705;p93"/>
          <p:cNvSpPr txBox="1"/>
          <p:nvPr/>
        </p:nvSpPr>
        <p:spPr>
          <a:xfrm>
            <a:off x="334085" y="1073952"/>
            <a:ext cx="814938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Code the function in the </a:t>
            </a:r>
            <a:r>
              <a:rPr b="1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category.index</a:t>
            </a:r>
            <a:r>
              <a:rPr b="0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blade, put the codes below in a section. </a:t>
            </a:r>
            <a:endParaRPr/>
          </a:p>
        </p:txBody>
      </p:sp>
      <p:sp>
        <p:nvSpPr>
          <p:cNvPr id="706" name="Google Shape;706;p93"/>
          <p:cNvSpPr txBox="1"/>
          <p:nvPr/>
        </p:nvSpPr>
        <p:spPr>
          <a:xfrm>
            <a:off x="514558" y="1760621"/>
            <a:ext cx="3776705" cy="3216442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function showDetail(id) {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$.ajax({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type: 'POST',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url: '{{ route("category.showListFoods") }}’,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data: { 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    '_token': '&lt;?php echo csrf_token(); ?&gt;',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    'idcat': id,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  },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success: function(data) {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$('#detail-title').html(data.title);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$('#detail-body').html(data.body);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}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});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0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}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707" name="Google Shape;707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4609" y="2996016"/>
            <a:ext cx="6028841" cy="21470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8" name="Google Shape;708;p93"/>
          <p:cNvCxnSpPr/>
          <p:nvPr/>
        </p:nvCxnSpPr>
        <p:spPr>
          <a:xfrm>
            <a:off x="2983424" y="3293390"/>
            <a:ext cx="4334169" cy="542441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709" name="Google Shape;709;p93"/>
          <p:cNvCxnSpPr/>
          <p:nvPr/>
        </p:nvCxnSpPr>
        <p:spPr>
          <a:xfrm>
            <a:off x="3130658" y="3494868"/>
            <a:ext cx="2679285" cy="689078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942" y="518826"/>
            <a:ext cx="7640116" cy="410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95"/>
          <p:cNvSpPr txBox="1"/>
          <p:nvPr>
            <p:ph idx="4294967295" type="title"/>
          </p:nvPr>
        </p:nvSpPr>
        <p:spPr>
          <a:xfrm>
            <a:off x="514558" y="246647"/>
            <a:ext cx="8002800" cy="66173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/>
              <a:t>5. Implement showListFoods inside CategoryController</a:t>
            </a:r>
            <a:endParaRPr/>
          </a:p>
        </p:txBody>
      </p:sp>
      <p:sp>
        <p:nvSpPr>
          <p:cNvPr id="720" name="Google Shape;720;p95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21" name="Google Shape;721;p95"/>
          <p:cNvSpPr txBox="1"/>
          <p:nvPr/>
        </p:nvSpPr>
        <p:spPr>
          <a:xfrm>
            <a:off x="867022" y="3611179"/>
            <a:ext cx="782752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Make sure you are already make relationship of category and foods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Render make json can accept html code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22" name="Google Shape;722;p95"/>
          <p:cNvSpPr txBox="1"/>
          <p:nvPr/>
        </p:nvSpPr>
        <p:spPr>
          <a:xfrm>
            <a:off x="570705" y="1264468"/>
            <a:ext cx="7689892" cy="226479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3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public function showListFoods()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3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{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3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$category = Category::find($_POST['idcat']);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3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$name = $category-&gt;name;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3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$data = $category-&gt;foods;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3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return response()-&gt;json(array(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3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    'status' =&gt; 'oke',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3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    'title' =&gt; $name.' Food List',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3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    'body' =&gt; view('category.showListFood', compact('name', 'data'))-&gt;render()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3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          ), 200);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3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  }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70858"/>
            <a:ext cx="9144000" cy="2801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7"/>
          <p:cNvSpPr txBox="1"/>
          <p:nvPr>
            <p:ph idx="4294967295" type="title"/>
          </p:nvPr>
        </p:nvSpPr>
        <p:spPr>
          <a:xfrm>
            <a:off x="514558" y="246647"/>
            <a:ext cx="8002800" cy="66173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2700">
                <a:solidFill>
                  <a:srgbClr val="0012A2"/>
                </a:solidFill>
                <a:latin typeface="Figtree"/>
                <a:ea typeface="Figtree"/>
                <a:cs typeface="Figtree"/>
                <a:sym typeface="Figtree"/>
              </a:rPr>
              <a:t>6. </a:t>
            </a:r>
            <a:r>
              <a:rPr lang="es" sz="2700">
                <a:solidFill>
                  <a:srgbClr val="0012A2"/>
                </a:solidFill>
              </a:rPr>
              <a:t>Create a new View</a:t>
            </a:r>
            <a:endParaRPr sz="27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33" name="Google Shape;733;p97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34" name="Google Shape;734;p97"/>
          <p:cNvSpPr txBox="1"/>
          <p:nvPr/>
        </p:nvSpPr>
        <p:spPr>
          <a:xfrm>
            <a:off x="550652" y="1745731"/>
            <a:ext cx="7121484" cy="1098208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&lt;ul&gt;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@foreach ($data as $f)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 &lt;li&gt;{{$f-&gt;name}}&lt;/li&gt;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@endforeach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&lt;/ul&gt;</a:t>
            </a:r>
            <a:endParaRPr b="0" i="0" sz="12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35" name="Google Shape;735;p97"/>
          <p:cNvSpPr txBox="1"/>
          <p:nvPr/>
        </p:nvSpPr>
        <p:spPr>
          <a:xfrm>
            <a:off x="514558" y="1197605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Create in view\category\showListFood.blade.php</a:t>
            </a:r>
            <a:endParaRPr b="0" i="0" sz="1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36" name="Google Shape;736;p97"/>
          <p:cNvSpPr txBox="1"/>
          <p:nvPr/>
        </p:nvSpPr>
        <p:spPr>
          <a:xfrm>
            <a:off x="468538" y="2964091"/>
            <a:ext cx="72269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You can try to run at this point  to check whether the modal is running well and get the hotel name or not.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9811" y="747458"/>
            <a:ext cx="5744377" cy="3648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92097"/>
            <a:ext cx="9144000" cy="3359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0"/>
          <p:cNvSpPr txBox="1"/>
          <p:nvPr>
            <p:ph idx="4294967295" type="body"/>
          </p:nvPr>
        </p:nvSpPr>
        <p:spPr>
          <a:xfrm>
            <a:off x="538625" y="1319650"/>
            <a:ext cx="8002800" cy="3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Debug your codes by accessing the console on your browser. You can access it through “Inspect Element”.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t/>
            </a:r>
            <a:endParaRPr sz="2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 Light"/>
              <a:buNone/>
            </a:pPr>
            <a:r>
              <a:t/>
            </a:r>
            <a:endParaRPr sz="2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Check the Debugging Example to get more detailed tips on debugging.</a:t>
            </a:r>
            <a:endParaRPr/>
          </a:p>
        </p:txBody>
      </p:sp>
      <p:sp>
        <p:nvSpPr>
          <p:cNvPr id="752" name="Google Shape;752;p100"/>
          <p:cNvSpPr txBox="1"/>
          <p:nvPr>
            <p:ph idx="4294967295" type="title"/>
          </p:nvPr>
        </p:nvSpPr>
        <p:spPr>
          <a:xfrm>
            <a:off x="538625" y="76750"/>
            <a:ext cx="60441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" sz="3200">
                <a:solidFill>
                  <a:srgbClr val="0012A2"/>
                </a:solidFill>
              </a:rPr>
              <a:t>Find any error ?</a:t>
            </a:r>
            <a:endParaRPr sz="3200">
              <a:solidFill>
                <a:srgbClr val="0012A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53" name="Google Shape;753;p100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982851867_4_33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Thank You</a:t>
            </a:r>
            <a:endParaRPr sz="7200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59" name="Google Shape;759;g26982851867_4_3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60" name="Google Shape;760;g26982851867_4_33"/>
          <p:cNvSpPr txBox="1"/>
          <p:nvPr/>
        </p:nvSpPr>
        <p:spPr>
          <a:xfrm>
            <a:off x="5809943" y="4825868"/>
            <a:ext cx="3015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000" u="none" cap="none" strike="noStrike">
                <a:solidFill>
                  <a:srgbClr val="0012A2"/>
                </a:solidFill>
                <a:latin typeface="Albert Sans"/>
                <a:ea typeface="Albert Sans"/>
                <a:cs typeface="Albert Sans"/>
                <a:sym typeface="Albert Sans"/>
              </a:rPr>
              <a:t>Informatics Engineering | Universitas Surabaya</a:t>
            </a:r>
            <a:endParaRPr b="0" i="0" sz="1000" u="none" cap="none" strike="noStrike">
              <a:solidFill>
                <a:srgbClr val="0012A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216" y="118655"/>
            <a:ext cx="6538634" cy="3453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2831" y="1883043"/>
            <a:ext cx="5542227" cy="323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"/>
          <p:cNvSpPr txBox="1"/>
          <p:nvPr/>
        </p:nvSpPr>
        <p:spPr>
          <a:xfrm>
            <a:off x="209227" y="3727343"/>
            <a:ext cx="283619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information: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Title tag, there are 2 scripts: (product_detail.js &amp; console log)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0" i="0" lang="e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put @push inside @section or after @endsection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"/>
          <p:cNvSpPr txBox="1"/>
          <p:nvPr/>
        </p:nvSpPr>
        <p:spPr>
          <a:xfrm>
            <a:off x="232475" y="286718"/>
            <a:ext cx="75554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the differences between @yield/@section and @stack/@push</a:t>
            </a:r>
            <a:endParaRPr/>
          </a:p>
        </p:txBody>
      </p:sp>
      <p:graphicFrame>
        <p:nvGraphicFramePr>
          <p:cNvPr id="257" name="Google Shape;257;p6"/>
          <p:cNvGraphicFramePr/>
          <p:nvPr/>
        </p:nvGraphicFramePr>
        <p:xfrm>
          <a:off x="697425" y="1158766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{2F70465A-F3A2-4F5E-A778-8A80C3548CD6}</a:tableStyleId>
              </a:tblPr>
              <a:tblGrid>
                <a:gridCol w="1449100"/>
                <a:gridCol w="3200400"/>
                <a:gridCol w="3099650"/>
              </a:tblGrid>
              <a:tr h="294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400" u="none" cap="none" strike="noStrike"/>
                        <a:t>Feature</a:t>
                      </a:r>
                      <a:endParaRPr/>
                    </a:p>
                  </a:txBody>
                  <a:tcPr marT="44150" marB="44150" marR="88300" marL="88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400" u="none" cap="none" strike="noStrike"/>
                        <a:t>@section / @yield</a:t>
                      </a:r>
                      <a:endParaRPr/>
                    </a:p>
                  </a:txBody>
                  <a:tcPr marT="44150" marB="44150" marR="88300" marL="88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400" u="none" cap="none" strike="noStrike"/>
                        <a:t>@push / @stack</a:t>
                      </a:r>
                      <a:endParaRPr/>
                    </a:p>
                  </a:txBody>
                  <a:tcPr marT="44150" marB="44150" marR="88300" marL="88300" anchor="ctr"/>
                </a:tc>
              </a:tr>
              <a:tr h="706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400" u="none" cap="none" strike="noStrike"/>
                        <a:t>Purpose</a:t>
                      </a:r>
                      <a:endParaRPr sz="1400" u="none" cap="none" strike="noStrike"/>
                    </a:p>
                  </a:txBody>
                  <a:tcPr marT="44150" marB="44150" marR="88300" marL="88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u="none" cap="none" strike="noStrike"/>
                        <a:t>Define and inject </a:t>
                      </a:r>
                      <a:r>
                        <a:rPr b="1" lang="es" sz="1400" u="none" cap="none" strike="noStrike"/>
                        <a:t>a single </a:t>
                      </a:r>
                      <a:r>
                        <a:rPr lang="es" sz="1400" u="none" cap="none" strike="noStrike"/>
                        <a:t>block of content.</a:t>
                      </a:r>
                      <a:endParaRPr/>
                    </a:p>
                  </a:txBody>
                  <a:tcPr marT="44150" marB="44150" marR="88300" marL="88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u="none" cap="none" strike="noStrike"/>
                        <a:t>Define a stack to </a:t>
                      </a:r>
                      <a:r>
                        <a:rPr b="1" lang="es" sz="1400" u="none" cap="none" strike="noStrike"/>
                        <a:t>accumulate and render multiple items</a:t>
                      </a:r>
                      <a:r>
                        <a:rPr lang="es" sz="1400" u="none" cap="none" strike="noStrike"/>
                        <a:t>.</a:t>
                      </a:r>
                      <a:endParaRPr/>
                    </a:p>
                  </a:txBody>
                  <a:tcPr marT="44150" marB="44150" marR="88300" marL="88300" anchor="ctr"/>
                </a:tc>
              </a:tr>
              <a:tr h="500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400" u="none" cap="none" strike="noStrike"/>
                        <a:t>Cardinality</a:t>
                      </a:r>
                      <a:endParaRPr sz="1400" u="none" cap="none" strike="noStrike"/>
                    </a:p>
                  </a:txBody>
                  <a:tcPr marT="44150" marB="44150" marR="88300" marL="88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400" u="none" cap="none" strike="noStrike"/>
                        <a:t>One section </a:t>
                      </a:r>
                      <a:r>
                        <a:rPr lang="es" sz="1400" u="none" cap="none" strike="noStrike"/>
                        <a:t>in the child corresponds to </a:t>
                      </a:r>
                      <a:r>
                        <a:rPr b="1" lang="es" sz="1400" u="none" cap="none" strike="noStrike"/>
                        <a:t>one yield</a:t>
                      </a:r>
                      <a:r>
                        <a:rPr lang="es" sz="1400" u="none" cap="none" strike="noStrike"/>
                        <a:t>.</a:t>
                      </a:r>
                      <a:endParaRPr/>
                    </a:p>
                  </a:txBody>
                  <a:tcPr marT="44150" marB="44150" marR="88300" marL="88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u="none" cap="none" strike="noStrike"/>
                        <a:t>Multiple </a:t>
                      </a:r>
                      <a:r>
                        <a:rPr b="1" lang="es" sz="1400" u="none" cap="none" strike="noStrike"/>
                        <a:t>pushes can contribute to a single stack</a:t>
                      </a:r>
                      <a:r>
                        <a:rPr lang="es" sz="1400" u="none" cap="none" strike="noStrike"/>
                        <a:t>.</a:t>
                      </a:r>
                      <a:endParaRPr/>
                    </a:p>
                  </a:txBody>
                  <a:tcPr marT="44150" marB="44150" marR="88300" marL="88300" anchor="ctr"/>
                </a:tc>
              </a:tr>
              <a:tr h="500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400" u="none" cap="none" strike="noStrike"/>
                        <a:t>Replacement</a:t>
                      </a:r>
                      <a:endParaRPr sz="1400" u="none" cap="none" strike="noStrike"/>
                    </a:p>
                  </a:txBody>
                  <a:tcPr marT="44150" marB="44150" marR="88300" marL="88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u="none" cap="none" strike="noStrike"/>
                        <a:t>Child section content </a:t>
                      </a:r>
                      <a:r>
                        <a:rPr b="1" lang="es" sz="1400" u="none" cap="none" strike="noStrike"/>
                        <a:t>replaces</a:t>
                      </a:r>
                      <a:r>
                        <a:rPr lang="es" sz="1400" u="none" cap="none" strike="noStrike"/>
                        <a:t> the yield's default.</a:t>
                      </a:r>
                      <a:endParaRPr/>
                    </a:p>
                  </a:txBody>
                  <a:tcPr marT="44150" marB="44150" marR="88300" marL="88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u="none" cap="none" strike="noStrike"/>
                        <a:t>Pushed content is </a:t>
                      </a:r>
                      <a:r>
                        <a:rPr b="1" lang="es" sz="1400" u="none" cap="none" strike="noStrike"/>
                        <a:t>added</a:t>
                      </a:r>
                      <a:r>
                        <a:rPr lang="es" sz="1400" u="none" cap="none" strike="noStrike"/>
                        <a:t> to the stack.</a:t>
                      </a:r>
                      <a:endParaRPr/>
                    </a:p>
                  </a:txBody>
                  <a:tcPr marT="44150" marB="44150" marR="88300" marL="88300" anchor="ctr"/>
                </a:tc>
              </a:tr>
              <a:tr h="500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400" u="none" cap="none" strike="noStrike"/>
                        <a:t>Use Cases</a:t>
                      </a:r>
                      <a:endParaRPr sz="1400" u="none" cap="none" strike="noStrike"/>
                    </a:p>
                  </a:txBody>
                  <a:tcPr marT="44150" marB="44150" marR="88300" marL="88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u="none" cap="none" strike="noStrike"/>
                        <a:t>Defining layout parts (title, sidebar, main content).</a:t>
                      </a:r>
                      <a:endParaRPr/>
                    </a:p>
                  </a:txBody>
                  <a:tcPr marT="44150" marB="44150" marR="88300" marL="88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400" u="none" cap="none" strike="noStrike"/>
                        <a:t>Including multiple CSS/JS files or inline scripts.</a:t>
                      </a:r>
                      <a:endParaRPr/>
                    </a:p>
                  </a:txBody>
                  <a:tcPr marT="44150" marB="44150" marR="88300" marL="88300" anchor="ctr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D3F78C"/>
      </a:accent1>
      <a:accent2>
        <a:srgbClr val="EAFFC0"/>
      </a:accent2>
      <a:accent3>
        <a:srgbClr val="88C01A"/>
      </a:accent3>
      <a:accent4>
        <a:srgbClr val="60811F"/>
      </a:accent4>
      <a:accent5>
        <a:srgbClr val="93C72C"/>
      </a:accent5>
      <a:accent6>
        <a:srgbClr val="D5E7B2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